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261" r:id="rId2"/>
    <p:sldId id="474" r:id="rId3"/>
    <p:sldId id="305" r:id="rId4"/>
    <p:sldId id="322" r:id="rId5"/>
    <p:sldId id="349" r:id="rId6"/>
    <p:sldId id="369" r:id="rId7"/>
    <p:sldId id="472" r:id="rId8"/>
    <p:sldId id="473" r:id="rId9"/>
    <p:sldId id="475" r:id="rId10"/>
    <p:sldId id="478" r:id="rId11"/>
    <p:sldId id="480" r:id="rId12"/>
    <p:sldId id="479" r:id="rId13"/>
  </p:sldIdLst>
  <p:sldSz cx="12192000" cy="6858000"/>
  <p:notesSz cx="6858000" cy="9144000"/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58B3627-5EC6-48BB-B6ED-CDFEE273E18B}">
          <p14:sldIdLst>
            <p14:sldId id="261"/>
            <p14:sldId id="474"/>
            <p14:sldId id="305"/>
            <p14:sldId id="322"/>
            <p14:sldId id="349"/>
            <p14:sldId id="369"/>
            <p14:sldId id="472"/>
            <p14:sldId id="473"/>
            <p14:sldId id="475"/>
            <p14:sldId id="478"/>
            <p14:sldId id="480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D04"/>
    <a:srgbClr val="FF5050"/>
    <a:srgbClr val="F6F5E2"/>
    <a:srgbClr val="0069B4"/>
    <a:srgbClr val="C71347"/>
    <a:srgbClr val="94185D"/>
    <a:srgbClr val="AA0052"/>
    <a:srgbClr val="C1B9DD"/>
    <a:srgbClr val="00696C"/>
    <a:srgbClr val="F5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5" autoAdjust="0"/>
    <p:restoredTop sz="80585" autoAdjust="0"/>
  </p:normalViewPr>
  <p:slideViewPr>
    <p:cSldViewPr showGuides="1">
      <p:cViewPr varScale="1">
        <p:scale>
          <a:sx n="94" d="100"/>
          <a:sy n="94" d="100"/>
        </p:scale>
        <p:origin x="1188" y="78"/>
      </p:cViewPr>
      <p:guideLst>
        <p:guide orient="horz" pos="2160"/>
        <p:guide pos="3840"/>
        <p:guide orient="horz" pos="10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E7E07-FDF7-4772-ADFB-BC597027FD70}" type="datetimeFigureOut">
              <a:rPr lang="de-DE" smtClean="0"/>
              <a:t>25.08.2021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53C53-9FD6-44FD-9372-61FCE261A5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35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86419-6BF3-4FC0-A2BD-DB64C8162F23}" type="datetimeFigureOut">
              <a:rPr lang="de-DE" smtClean="0"/>
              <a:t>25.08.2021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5ED3E-65CA-4E5B-9214-87076A3685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38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a sample of over 20,000 study participants who tested positive for COVID-19 between 26 April 2020 and 6 March 2021, 13.7% continued to experience symptoms for at least 12 weeks. This was eight times higher than in a control group of participants who are unlikely to have had COVID-19, suggesting that the prevalence of ongoing symptoms following coronavirus infection is higher than in the general population.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D3E-65CA-4E5B-9214-87076A36852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0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14B-125B-4424-8BA0-36D4A47E682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47BA-1B34-41FC-8FA7-825F3151956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623392" y="4437112"/>
            <a:ext cx="11568608" cy="2088232"/>
            <a:chOff x="0" y="4077072"/>
            <a:chExt cx="9601734" cy="2088232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xmlns="" id="{EB5E200C-7573-40C8-8FC9-6ED0047C891C}"/>
                </a:ext>
              </a:extLst>
            </p:cNvPr>
            <p:cNvSpPr/>
            <p:nvPr/>
          </p:nvSpPr>
          <p:spPr>
            <a:xfrm>
              <a:off x="0" y="4077072"/>
              <a:ext cx="9601734" cy="2088232"/>
            </a:xfrm>
            <a:prstGeom prst="rect">
              <a:avLst/>
            </a:prstGeom>
            <a:gradFill>
              <a:gsLst>
                <a:gs pos="0">
                  <a:schemeClr val="bg1">
                    <a:lumMod val="96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12" name="Titel 2"/>
            <p:cNvSpPr txBox="1">
              <a:spLocks/>
            </p:cNvSpPr>
            <p:nvPr/>
          </p:nvSpPr>
          <p:spPr>
            <a:xfrm>
              <a:off x="722313" y="4731221"/>
              <a:ext cx="7772400" cy="100203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de-DE" sz="2800" dirty="0"/>
                <a:t>Thema</a:t>
              </a:r>
              <a:br>
                <a:rPr lang="de-DE" sz="2800" dirty="0"/>
              </a:br>
              <a:r>
                <a:rPr lang="de-DE" sz="2400" dirty="0"/>
                <a:t>Datum</a:t>
              </a:r>
            </a:p>
          </p:txBody>
        </p:sp>
      </p:grpSp>
      <p:pic>
        <p:nvPicPr>
          <p:cNvPr id="1030" name="Picture 6" descr="S:\1.Veranstaltungen\1.MedLive\PneumoLive\PneumoLive 2017\Material\Design\PneumoLive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3" y="4139691"/>
            <a:ext cx="4875935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1.Veranstaltungen\1.MedLive\PneumoLive\PneumoLive 2018\Sendungsübergreifend\Grafiken\Keyvisual_freigestellt_transparenz_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1219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31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69B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14B-125B-4424-8BA0-36D4A47E682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47BA-1B34-41FC-8FA7-825F3151956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6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69B4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14B-125B-4424-8BA0-36D4A47E682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47BA-1B34-41FC-8FA7-825F3151956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6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600">
                <a:solidFill>
                  <a:srgbClr val="0069B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8642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69B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14B-125B-4424-8BA0-36D4A47E682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47BA-1B34-41FC-8FA7-825F3151956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9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600">
                <a:solidFill>
                  <a:srgbClr val="0069B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14B-125B-4424-8BA0-36D4A47E682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47BA-1B34-41FC-8FA7-825F3151956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0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600">
                <a:solidFill>
                  <a:srgbClr val="0069B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14B-125B-4424-8BA0-36D4A47E682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47BA-1B34-41FC-8FA7-825F3151956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600">
                <a:solidFill>
                  <a:srgbClr val="0069B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14B-125B-4424-8BA0-36D4A47E682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47BA-1B34-41FC-8FA7-825F3151956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1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14B-125B-4424-8BA0-36D4A47E682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47BA-1B34-41FC-8FA7-825F3151956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7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0069B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14B-125B-4424-8BA0-36D4A47E682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47BA-1B34-41FC-8FA7-825F3151956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4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6000"/>
              </a:schemeClr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014B-125B-4424-8BA0-36D4A47E682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47BA-1B34-41FC-8FA7-825F3151956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6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0069B4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xmlns="" id="{02E8287F-4B05-034E-A9AA-11B16FEB8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2" y="517048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anose="020B0604020202020204" pitchFamily="34" charset="0"/>
              </a:rPr>
              <a:t>A. Rembert Koczulla</a:t>
            </a:r>
          </a:p>
        </p:txBody>
      </p:sp>
      <p:sp>
        <p:nvSpPr>
          <p:cNvPr id="7" name="Textfeld 7">
            <a:extLst>
              <a:ext uri="{FF2B5EF4-FFF2-40B4-BE49-F238E27FC236}">
                <a16:creationId xmlns:a16="http://schemas.microsoft.com/office/drawing/2014/main" xmlns="" id="{918FEAB8-B445-F34B-8522-D4EEDF8A7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650" y="4059587"/>
            <a:ext cx="919686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de-DE" sz="3200" b="1" dirty="0"/>
              <a:t>Post-/Long-COVID: Epidemiologische Datenlage und Versorgung </a:t>
            </a:r>
          </a:p>
        </p:txBody>
      </p:sp>
      <p:pic>
        <p:nvPicPr>
          <p:cNvPr id="8" name="Picture 6" descr="siegel">
            <a:extLst>
              <a:ext uri="{FF2B5EF4-FFF2-40B4-BE49-F238E27FC236}">
                <a16:creationId xmlns:a16="http://schemas.microsoft.com/office/drawing/2014/main" xmlns="" id="{AEE809D0-F04D-0741-AC72-C6EF332B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6410" r="8553" b="5128"/>
          <a:stretch>
            <a:fillRect/>
          </a:stretch>
        </p:blipFill>
        <p:spPr bwMode="auto">
          <a:xfrm>
            <a:off x="1507651" y="1924045"/>
            <a:ext cx="1769392" cy="172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3">
            <a:extLst>
              <a:ext uri="{FF2B5EF4-FFF2-40B4-BE49-F238E27FC236}">
                <a16:creationId xmlns:a16="http://schemas.microsoft.com/office/drawing/2014/main" xmlns="" id="{0622CAFF-2F29-A94B-A405-29D7A13B1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12" y="1924045"/>
            <a:ext cx="27883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2">
            <a:extLst>
              <a:ext uri="{FF2B5EF4-FFF2-40B4-BE49-F238E27FC236}">
                <a16:creationId xmlns:a16="http://schemas.microsoft.com/office/drawing/2014/main" xmlns="" id="{4E95A920-1B18-5941-9BDA-3EFB42B3F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81" y="1937924"/>
            <a:ext cx="2087563" cy="172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507650" y="332656"/>
            <a:ext cx="9144000" cy="122413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282" y="1924045"/>
            <a:ext cx="1857634" cy="172097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C931ED62-15D8-5844-8FB6-29E352891240}"/>
              </a:ext>
            </a:extLst>
          </p:cNvPr>
          <p:cNvSpPr/>
          <p:nvPr/>
        </p:nvSpPr>
        <p:spPr>
          <a:xfrm>
            <a:off x="1560512" y="5733256"/>
            <a:ext cx="9091138" cy="720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Marburg/Schönau </a:t>
            </a:r>
            <a:r>
              <a:rPr lang="de-DE" sz="2000" dirty="0" err="1">
                <a:solidFill>
                  <a:schemeClr val="tx1"/>
                </a:solidFill>
              </a:rPr>
              <a:t>a.K</a:t>
            </a:r>
            <a:r>
              <a:rPr lang="de-DE" sz="2000" dirty="0">
                <a:solidFill>
                  <a:schemeClr val="tx1"/>
                </a:solidFill>
              </a:rPr>
              <a:t>./Salzburg</a:t>
            </a:r>
          </a:p>
        </p:txBody>
      </p:sp>
    </p:spTree>
    <p:extLst>
      <p:ext uri="{BB962C8B-B14F-4D97-AF65-F5344CB8AC3E}">
        <p14:creationId xmlns:p14="http://schemas.microsoft.com/office/powerpoint/2010/main" val="15996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49" y="476672"/>
            <a:ext cx="12432704" cy="940966"/>
          </a:xfrm>
        </p:spPr>
        <p:txBody>
          <a:bodyPr/>
          <a:lstStyle/>
          <a:p>
            <a:r>
              <a:rPr lang="de-DE" sz="4400" b="1" dirty="0"/>
              <a:t>Post-/Long-COVID: Langzeitschäden (Lunge)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153" y="1700808"/>
            <a:ext cx="7125694" cy="436698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84032" y="6350963"/>
            <a:ext cx="3493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 err="1"/>
              <a:t>Koczulla</a:t>
            </a:r>
            <a:r>
              <a:rPr lang="de-DE" sz="1200" dirty="0"/>
              <a:t>, aktuell stationärer Patient 2021</a:t>
            </a:r>
          </a:p>
        </p:txBody>
      </p:sp>
    </p:spTree>
    <p:extLst>
      <p:ext uri="{BB962C8B-B14F-4D97-AF65-F5344CB8AC3E}">
        <p14:creationId xmlns:p14="http://schemas.microsoft.com/office/powerpoint/2010/main" val="291915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40" y="476672"/>
            <a:ext cx="12432704" cy="940966"/>
          </a:xfrm>
        </p:spPr>
        <p:txBody>
          <a:bodyPr/>
          <a:lstStyle/>
          <a:p>
            <a:r>
              <a:rPr lang="de-DE" sz="4400" b="1" dirty="0"/>
              <a:t>Post-/Long-COVID: Therapie Rehabilitation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C2D78E9-62E1-DC4B-A4F2-E1014A9613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556792"/>
            <a:ext cx="8640960" cy="468052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7C3A93CA-2422-BB43-94EC-2A7E778DD823}"/>
              </a:ext>
            </a:extLst>
          </p:cNvPr>
          <p:cNvSpPr txBox="1"/>
          <p:nvPr/>
        </p:nvSpPr>
        <p:spPr>
          <a:xfrm>
            <a:off x="7735850" y="6399412"/>
            <a:ext cx="2683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Glöckl et al ERJ open </a:t>
            </a:r>
            <a:r>
              <a:rPr lang="de-DE" sz="1200" dirty="0" err="1"/>
              <a:t>research</a:t>
            </a:r>
            <a:r>
              <a:rPr lang="de-DE" sz="12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703294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95400" y="1916832"/>
            <a:ext cx="10887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Optimierung der ambulanten Strukturen (Logistik/Koordination, Weiterbildung)</a:t>
            </a:r>
          </a:p>
        </p:txBody>
      </p:sp>
      <p:sp>
        <p:nvSpPr>
          <p:cNvPr id="4" name="Rechteck 3"/>
          <p:cNvSpPr/>
          <p:nvPr/>
        </p:nvSpPr>
        <p:spPr>
          <a:xfrm>
            <a:off x="695400" y="3212976"/>
            <a:ext cx="10887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Optimierung der rehabilitativen Therapie (Hybride </a:t>
            </a:r>
            <a:r>
              <a:rPr lang="de-DE" sz="2400" dirty="0" err="1"/>
              <a:t>Psych</a:t>
            </a:r>
            <a:r>
              <a:rPr lang="de-DE" sz="2400" dirty="0"/>
              <a:t>/Pneu)-Qualitätsstandards</a:t>
            </a:r>
          </a:p>
        </p:txBody>
      </p:sp>
      <p:sp>
        <p:nvSpPr>
          <p:cNvPr id="5" name="Rechteck 4"/>
          <p:cNvSpPr/>
          <p:nvPr/>
        </p:nvSpPr>
        <p:spPr>
          <a:xfrm>
            <a:off x="695400" y="4581128"/>
            <a:ext cx="10887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Forschungsförderung (auch im rehabilitativen Bereich)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B2361BE2-9E4D-7F41-803D-647502D7FFEB}"/>
              </a:ext>
            </a:extLst>
          </p:cNvPr>
          <p:cNvSpPr txBox="1">
            <a:spLocks/>
          </p:cNvSpPr>
          <p:nvPr/>
        </p:nvSpPr>
        <p:spPr>
          <a:xfrm>
            <a:off x="576064" y="548680"/>
            <a:ext cx="12432704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69B4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sz="4400" b="1" dirty="0"/>
              <a:t>Post-/Long-COVID: Zukunftsausrichtung</a:t>
            </a:r>
          </a:p>
        </p:txBody>
      </p:sp>
    </p:spTree>
    <p:extLst>
      <p:ext uri="{BB962C8B-B14F-4D97-AF65-F5344CB8AC3E}">
        <p14:creationId xmlns:p14="http://schemas.microsoft.com/office/powerpoint/2010/main" val="133161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974" y="485490"/>
            <a:ext cx="10268268" cy="940966"/>
          </a:xfrm>
        </p:spPr>
        <p:txBody>
          <a:bodyPr/>
          <a:lstStyle/>
          <a:p>
            <a:r>
              <a:rPr lang="de-DE" sz="4400" b="1" dirty="0"/>
              <a:t>Post-COVID/Long-COVID: S1 Leitlinie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327502"/>
            <a:ext cx="9361040" cy="254353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871032"/>
            <a:ext cx="9361040" cy="259424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3DA3DA77-B9BD-084C-B716-1179E618106E}"/>
              </a:ext>
            </a:extLst>
          </p:cNvPr>
          <p:cNvSpPr/>
          <p:nvPr/>
        </p:nvSpPr>
        <p:spPr>
          <a:xfrm>
            <a:off x="5923108" y="6465280"/>
            <a:ext cx="4664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/>
              <a:t>S1 LL Post-/Long-COVID </a:t>
            </a:r>
            <a:r>
              <a:rPr lang="de-DE" sz="1200" dirty="0" err="1"/>
              <a:t>Koczulla</a:t>
            </a:r>
            <a:r>
              <a:rPr lang="de-DE" sz="1200" dirty="0"/>
              <a:t> et al., Die Pneumologie 2021</a:t>
            </a:r>
          </a:p>
          <a:p>
            <a:pPr algn="r"/>
            <a:r>
              <a:rPr lang="de-DE" sz="1200" dirty="0"/>
              <a:t>S1 LL AWMF Post-/Long-COVID </a:t>
            </a:r>
            <a:r>
              <a:rPr lang="de-DE" sz="1200" dirty="0" err="1"/>
              <a:t>Koczulla</a:t>
            </a:r>
            <a:r>
              <a:rPr lang="de-DE" sz="1200" dirty="0"/>
              <a:t> et al. 2021</a:t>
            </a:r>
          </a:p>
        </p:txBody>
      </p:sp>
    </p:spTree>
    <p:extLst>
      <p:ext uri="{BB962C8B-B14F-4D97-AF65-F5344CB8AC3E}">
        <p14:creationId xmlns:p14="http://schemas.microsoft.com/office/powerpoint/2010/main" val="30976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631504" y="659829"/>
            <a:ext cx="8784976" cy="9409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0069B4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BCF9E4E6-B2E1-674A-A823-7649CCEA6DC6}"/>
              </a:ext>
            </a:extLst>
          </p:cNvPr>
          <p:cNvSpPr txBox="1"/>
          <p:nvPr/>
        </p:nvSpPr>
        <p:spPr>
          <a:xfrm>
            <a:off x="3634866" y="6384743"/>
            <a:ext cx="693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NICE Guideline Long COVID 2020/S1 LL Post-/Long-COVID </a:t>
            </a:r>
            <a:r>
              <a:rPr lang="de-DE" sz="1200" dirty="0" err="1"/>
              <a:t>Koczulla</a:t>
            </a:r>
            <a:r>
              <a:rPr lang="de-DE" sz="1200" dirty="0"/>
              <a:t> et al., Die Pneumologie 2021</a:t>
            </a:r>
          </a:p>
          <a:p>
            <a:pPr algn="r"/>
            <a:r>
              <a:rPr lang="de-DE" sz="1200" dirty="0"/>
              <a:t>S1 LL AWMF Post-/Long-COVID </a:t>
            </a:r>
            <a:r>
              <a:rPr lang="de-DE" sz="1200" dirty="0" err="1"/>
              <a:t>Koczulla</a:t>
            </a:r>
            <a:r>
              <a:rPr lang="de-DE" sz="1200" dirty="0"/>
              <a:t> et al. 2021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59160" y="473257"/>
            <a:ext cx="11665296" cy="9409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0069B4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b="1" dirty="0"/>
              <a:t>COVID-Definitionen nach NICE bzw. S1 LL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xmlns="" id="{60449F80-106B-E647-9E4E-3451135AF7AD}"/>
              </a:ext>
            </a:extLst>
          </p:cNvPr>
          <p:cNvSpPr/>
          <p:nvPr/>
        </p:nvSpPr>
        <p:spPr>
          <a:xfrm>
            <a:off x="1631504" y="1700809"/>
            <a:ext cx="8937376" cy="101934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Akute COVID-19 Erkrankung: Symptome bestehen bis zu 4 Wochen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xmlns="" id="{CDCE5029-BE80-8E4E-932C-76E184C3E75E}"/>
              </a:ext>
            </a:extLst>
          </p:cNvPr>
          <p:cNvSpPr/>
          <p:nvPr/>
        </p:nvSpPr>
        <p:spPr>
          <a:xfrm>
            <a:off x="1631504" y="2852937"/>
            <a:ext cx="8937376" cy="101934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Fortwährend symptomatische COVID-19 Erkrankung: Symptome bestehen für 4-12 Wochen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xmlns="" id="{FBD0306D-6887-CC4F-98E0-94F7515AA6A2}"/>
              </a:ext>
            </a:extLst>
          </p:cNvPr>
          <p:cNvSpPr/>
          <p:nvPr/>
        </p:nvSpPr>
        <p:spPr>
          <a:xfrm>
            <a:off x="1631504" y="4005065"/>
            <a:ext cx="8937376" cy="101934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Post-COVID-Syndrom: Symptome bestehen &gt;12 Wochen</a:t>
            </a: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xmlns="" id="{28199E86-077C-A845-B8C2-CD0B5B28EE0C}"/>
              </a:ext>
            </a:extLst>
          </p:cNvPr>
          <p:cNvSpPr/>
          <p:nvPr/>
        </p:nvSpPr>
        <p:spPr>
          <a:xfrm>
            <a:off x="1623120" y="5217964"/>
            <a:ext cx="8937376" cy="101934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Long-COVID-Syndrom: neue Symptome kommen hinzu oder bestehen länger als 12 Wochen</a:t>
            </a:r>
          </a:p>
        </p:txBody>
      </p:sp>
    </p:spTree>
    <p:extLst>
      <p:ext uri="{BB962C8B-B14F-4D97-AF65-F5344CB8AC3E}">
        <p14:creationId xmlns:p14="http://schemas.microsoft.com/office/powerpoint/2010/main" val="172719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79376" y="632399"/>
            <a:ext cx="11233248" cy="9409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0069B4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b="1" dirty="0"/>
              <a:t>COVID-Zeitschiene nach NICE bzw. S1 LL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BCF9E4E6-B2E1-674A-A823-7649CCEA6DC6}"/>
              </a:ext>
            </a:extLst>
          </p:cNvPr>
          <p:cNvSpPr txBox="1"/>
          <p:nvPr/>
        </p:nvSpPr>
        <p:spPr>
          <a:xfrm>
            <a:off x="7536160" y="5910846"/>
            <a:ext cx="4537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/>
              <a:t>S1 LL Post-/Long-COVID </a:t>
            </a:r>
            <a:r>
              <a:rPr lang="de-DE" sz="1200" dirty="0" err="1"/>
              <a:t>Koczulla</a:t>
            </a:r>
            <a:r>
              <a:rPr lang="de-DE" sz="1200" dirty="0"/>
              <a:t> et al., Die Pneumologie 2021</a:t>
            </a:r>
          </a:p>
          <a:p>
            <a:pPr algn="r"/>
            <a:r>
              <a:rPr lang="de-DE" sz="1200" dirty="0"/>
              <a:t>S1 LL AWMF Post-/Long-COVID </a:t>
            </a:r>
            <a:r>
              <a:rPr lang="de-DE" sz="1200" dirty="0" err="1"/>
              <a:t>Koczulla</a:t>
            </a:r>
            <a:r>
              <a:rPr lang="de-DE" sz="1200" dirty="0"/>
              <a:t> et al. 2021</a:t>
            </a:r>
          </a:p>
          <a:p>
            <a:pPr algn="r"/>
            <a:r>
              <a:rPr lang="de-DE" sz="1200" dirty="0"/>
              <a:t>basierend auf NICE Guideline Long COVID 2020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53195"/>
            <a:ext cx="12192000" cy="39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9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3592" y="471810"/>
            <a:ext cx="6998568" cy="940966"/>
          </a:xfrm>
        </p:spPr>
        <p:txBody>
          <a:bodyPr/>
          <a:lstStyle/>
          <a:p>
            <a:r>
              <a:rPr lang="de-DE" sz="4400" b="1" dirty="0"/>
              <a:t>Post-/Long-COVID: Klinik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11824" y="5739859"/>
            <a:ext cx="5996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/>
              <a:t>Ceravolo</a:t>
            </a:r>
            <a:r>
              <a:rPr lang="en-US" sz="1200" dirty="0"/>
              <a:t> et al. 2020/</a:t>
            </a:r>
            <a:r>
              <a:rPr lang="de-DE" sz="1200" dirty="0"/>
              <a:t> S1 LL Post-/Long-COVID </a:t>
            </a:r>
            <a:r>
              <a:rPr lang="de-DE" sz="1200" dirty="0" err="1"/>
              <a:t>Koczulla</a:t>
            </a:r>
            <a:r>
              <a:rPr lang="de-DE" sz="1200" dirty="0"/>
              <a:t> et al., Die Pneumologie 2021</a:t>
            </a:r>
          </a:p>
          <a:p>
            <a:pPr algn="r"/>
            <a:r>
              <a:rPr lang="de-DE" sz="1200" dirty="0"/>
              <a:t>S1 LL AWMF Post-/Long-COVID </a:t>
            </a:r>
            <a:r>
              <a:rPr lang="de-DE" sz="1200" dirty="0" err="1"/>
              <a:t>Koczulla</a:t>
            </a:r>
            <a:r>
              <a:rPr lang="de-DE" sz="1200" dirty="0"/>
              <a:t> et al. 2021</a:t>
            </a:r>
          </a:p>
          <a:p>
            <a:endParaRPr lang="de-DE" sz="1200" dirty="0"/>
          </a:p>
        </p:txBody>
      </p:sp>
      <p:sp>
        <p:nvSpPr>
          <p:cNvPr id="5" name="Abgerundetes Rechteck 4"/>
          <p:cNvSpPr/>
          <p:nvPr/>
        </p:nvSpPr>
        <p:spPr>
          <a:xfrm>
            <a:off x="1847528" y="1916832"/>
            <a:ext cx="8496944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Symptome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die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akuten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COVID-19 Phase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deren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Behandlung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fortbestehen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1847528" y="2852936"/>
            <a:ext cx="8496944" cy="7200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Symptome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die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neuen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gesundheitlichen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Einschränkung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geführt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haben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1847528" y="3789040"/>
            <a:ext cx="8496944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Symptome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die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akuten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Phase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aufgetreten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Folge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COVID-19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assoziiert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werden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1847528" y="4653136"/>
            <a:ext cx="8496944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Verschlechterung einer vorbestehenden Grunderkrankung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436" y="436777"/>
            <a:ext cx="10153128" cy="940966"/>
          </a:xfrm>
        </p:spPr>
        <p:txBody>
          <a:bodyPr/>
          <a:lstStyle/>
          <a:p>
            <a:r>
              <a:rPr lang="de-DE" sz="4400" b="1" dirty="0"/>
              <a:t>Post-/Long-COVID-19: Epidemiologie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390" y="1628801"/>
            <a:ext cx="7497221" cy="453453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110634" y="6404718"/>
            <a:ext cx="3775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Statistical Bulletin Office </a:t>
            </a:r>
            <a:r>
              <a:rPr lang="de-DE" sz="1200" dirty="0" err="1"/>
              <a:t>for</a:t>
            </a:r>
            <a:r>
              <a:rPr lang="de-DE" sz="1200" dirty="0"/>
              <a:t> National </a:t>
            </a:r>
            <a:r>
              <a:rPr lang="de-DE" sz="1200" dirty="0" err="1"/>
              <a:t>Statistiscs</a:t>
            </a:r>
            <a:r>
              <a:rPr lang="de-DE" sz="1200" dirty="0"/>
              <a:t> 2021</a:t>
            </a:r>
          </a:p>
        </p:txBody>
      </p:sp>
      <p:sp>
        <p:nvSpPr>
          <p:cNvPr id="6" name="Rechteck 5"/>
          <p:cNvSpPr/>
          <p:nvPr/>
        </p:nvSpPr>
        <p:spPr>
          <a:xfrm>
            <a:off x="8328248" y="3212976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13,7%</a:t>
            </a:r>
          </a:p>
        </p:txBody>
      </p:sp>
    </p:spTree>
    <p:extLst>
      <p:ext uri="{BB962C8B-B14F-4D97-AF65-F5344CB8AC3E}">
        <p14:creationId xmlns:p14="http://schemas.microsoft.com/office/powerpoint/2010/main" val="44030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B43DC01-3628-AC47-BEAA-2706F158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790" y="332656"/>
            <a:ext cx="10844100" cy="940966"/>
          </a:xfrm>
        </p:spPr>
        <p:txBody>
          <a:bodyPr/>
          <a:lstStyle/>
          <a:p>
            <a:r>
              <a:rPr lang="de-DE" sz="4400" b="1" dirty="0"/>
              <a:t>Post-/Long-COVID: </a:t>
            </a:r>
            <a:r>
              <a:rPr lang="de-DE" sz="4400" b="1" dirty="0" err="1"/>
              <a:t>Arbeits</a:t>
            </a:r>
            <a:r>
              <a:rPr lang="de-DE" sz="4400" b="1" dirty="0"/>
              <a:t>(</a:t>
            </a:r>
            <a:r>
              <a:rPr lang="de-DE" sz="4400" b="1" dirty="0" err="1"/>
              <a:t>un</a:t>
            </a:r>
            <a:r>
              <a:rPr lang="de-DE" sz="4400" b="1" dirty="0"/>
              <a:t>)</a:t>
            </a:r>
            <a:r>
              <a:rPr lang="de-DE" sz="4400" b="1" dirty="0" err="1"/>
              <a:t>fähigkeit</a:t>
            </a:r>
            <a:endParaRPr lang="de-DE" sz="44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05F26203-20A7-854E-A630-C46EFED169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1" y="1556792"/>
            <a:ext cx="8435279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818722B-E096-EA4E-8382-823460989F0F}"/>
              </a:ext>
            </a:extLst>
          </p:cNvPr>
          <p:cNvSpPr txBox="1"/>
          <p:nvPr/>
        </p:nvSpPr>
        <p:spPr>
          <a:xfrm>
            <a:off x="5905570" y="6376466"/>
            <a:ext cx="4537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/>
              <a:t>S1 LL Post-/Long-COVID </a:t>
            </a:r>
            <a:r>
              <a:rPr lang="de-DE" sz="1200" dirty="0" err="1"/>
              <a:t>Koczulla</a:t>
            </a:r>
            <a:r>
              <a:rPr lang="de-DE" sz="1200" dirty="0"/>
              <a:t> et al., Die Pneumologie 2021</a:t>
            </a:r>
          </a:p>
          <a:p>
            <a:pPr algn="r"/>
            <a:r>
              <a:rPr lang="de-DE" sz="1200" dirty="0"/>
              <a:t>S1 LL AWMF Post-/Long-COVID </a:t>
            </a:r>
            <a:r>
              <a:rPr lang="de-DE" sz="1200" dirty="0" err="1"/>
              <a:t>Koczulla</a:t>
            </a:r>
            <a:r>
              <a:rPr lang="de-DE" sz="1200" dirty="0"/>
              <a:t> et al. 2021</a:t>
            </a:r>
          </a:p>
        </p:txBody>
      </p:sp>
    </p:spTree>
    <p:extLst>
      <p:ext uri="{BB962C8B-B14F-4D97-AF65-F5344CB8AC3E}">
        <p14:creationId xmlns:p14="http://schemas.microsoft.com/office/powerpoint/2010/main" val="345644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344" y="332656"/>
            <a:ext cx="12169352" cy="940966"/>
          </a:xfrm>
        </p:spPr>
        <p:txBody>
          <a:bodyPr/>
          <a:lstStyle/>
          <a:p>
            <a:r>
              <a:rPr lang="de-DE" sz="4400" b="1" dirty="0"/>
              <a:t>Post-/Long-COVID: Versorgungsalgorithmus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628800"/>
            <a:ext cx="7755280" cy="468052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8A891011-CAEB-344F-B02F-9D20A0BB0A55}"/>
              </a:ext>
            </a:extLst>
          </p:cNvPr>
          <p:cNvSpPr/>
          <p:nvPr/>
        </p:nvSpPr>
        <p:spPr>
          <a:xfrm>
            <a:off x="5159896" y="6396335"/>
            <a:ext cx="4537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dirty="0"/>
              <a:t>S1 LL Post-/Long-COVID </a:t>
            </a:r>
            <a:r>
              <a:rPr lang="de-DE" sz="1200" dirty="0" err="1"/>
              <a:t>Koczulla</a:t>
            </a:r>
            <a:r>
              <a:rPr lang="de-DE" sz="1200" dirty="0"/>
              <a:t> et al., Die Pneumologie 2021</a:t>
            </a:r>
          </a:p>
          <a:p>
            <a:pPr algn="r"/>
            <a:r>
              <a:rPr lang="de-DE" sz="1200" dirty="0"/>
              <a:t>S1 LL AWMF Post-/Long-COVID </a:t>
            </a:r>
            <a:r>
              <a:rPr lang="de-DE" sz="1200" dirty="0" err="1"/>
              <a:t>Koczulla</a:t>
            </a:r>
            <a:r>
              <a:rPr lang="de-DE" sz="1200" dirty="0"/>
              <a:t> et al. 2021</a:t>
            </a:r>
          </a:p>
        </p:txBody>
      </p:sp>
    </p:spTree>
    <p:extLst>
      <p:ext uri="{BB962C8B-B14F-4D97-AF65-F5344CB8AC3E}">
        <p14:creationId xmlns:p14="http://schemas.microsoft.com/office/powerpoint/2010/main" val="285305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2809" y="487705"/>
            <a:ext cx="10972800" cy="940966"/>
          </a:xfrm>
        </p:spPr>
        <p:txBody>
          <a:bodyPr/>
          <a:lstStyle/>
          <a:p>
            <a:r>
              <a:rPr lang="de-DE" sz="4400" b="1" dirty="0"/>
              <a:t>Post-/Long-COVID: Symptomverlauf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12175609" cy="309634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647728" y="6093296"/>
            <a:ext cx="4208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Davies et al.: https://doi.org/10.1101/2020.12.24.20248802</a:t>
            </a:r>
          </a:p>
        </p:txBody>
      </p:sp>
    </p:spTree>
    <p:extLst>
      <p:ext uri="{BB962C8B-B14F-4D97-AF65-F5344CB8AC3E}">
        <p14:creationId xmlns:p14="http://schemas.microsoft.com/office/powerpoint/2010/main" val="7091434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DESIGN_ID_LARISSA" val="CXZpi2Df"/>
  <p:tag name="ARTICULATE_PROJECT_OPEN" val="0"/>
</p:tagLst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Breitbild</PresentationFormat>
  <Paragraphs>45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1_Larissa</vt:lpstr>
      <vt:lpstr>PowerPoint-Präsentation</vt:lpstr>
      <vt:lpstr>Post-COVID/Long-COVID: S1 Leitlinie </vt:lpstr>
      <vt:lpstr>PowerPoint-Präsentation</vt:lpstr>
      <vt:lpstr>PowerPoint-Präsentation</vt:lpstr>
      <vt:lpstr>Post-/Long-COVID: Klinik </vt:lpstr>
      <vt:lpstr>Post-/Long-COVID-19: Epidemiologie</vt:lpstr>
      <vt:lpstr>Post-/Long-COVID: Arbeits(un)fähigkeit</vt:lpstr>
      <vt:lpstr>Post-/Long-COVID: Versorgungsalgorithmus</vt:lpstr>
      <vt:lpstr>Post-/Long-COVID: Symptomverlauf</vt:lpstr>
      <vt:lpstr>Post-/Long-COVID: Langzeitschäden (Lunge)</vt:lpstr>
      <vt:lpstr>Post-/Long-COVID: Therapie Rehabilitation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Kosche, Kristin</dc:creator>
  <cp:lastModifiedBy>Rico Clemen</cp:lastModifiedBy>
  <cp:revision>323</cp:revision>
  <dcterms:created xsi:type="dcterms:W3CDTF">2016-08-25T08:23:48Z</dcterms:created>
  <dcterms:modified xsi:type="dcterms:W3CDTF">2021-08-25T08:49:18Z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D67DF840-25A0-4BE4-A493-B0F628EB770F</vt:lpwstr>
  </property>
  <property fmtid="{D5CDD505-2E9C-101B-9397-08002B2CF9AE}" pid="3" name="ArticulatePath">
    <vt:lpwstr>GastroLive_Vorlage</vt:lpwstr>
  </property>
</Properties>
</file>