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60" r:id="rId6"/>
    <p:sldId id="265" r:id="rId7"/>
    <p:sldId id="266" r:id="rId8"/>
    <p:sldId id="261" r:id="rId9"/>
    <p:sldId id="271" r:id="rId10"/>
    <p:sldId id="264" r:id="rId11"/>
    <p:sldId id="267" r:id="rId12"/>
    <p:sldId id="268" r:id="rId13"/>
    <p:sldId id="262" r:id="rId14"/>
    <p:sldId id="25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E7BCD03-F17A-4E36-969B-1A7978F16EFC}" type="datetimeFigureOut">
              <a:rPr lang="en-US" smtClean="0"/>
              <a:t>12/17/2020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419917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E7BCD03-F17A-4E36-969B-1A7978F16EFC}" type="datetimeFigureOut">
              <a:rPr lang="en-US" smtClean="0"/>
              <a:t>12/17/2020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101155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E7BCD03-F17A-4E36-969B-1A7978F16EFC}" type="datetimeFigureOut">
              <a:rPr lang="en-US" smtClean="0"/>
              <a:t>12/17/2020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359857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Picture 18">
            <a:extLst>
              <a:ext uri="{FF2B5EF4-FFF2-40B4-BE49-F238E27FC236}">
                <a16:creationId xmlns="" xmlns:a16="http://schemas.microsoft.com/office/drawing/2014/main" id="{91DCBFA2-6569-4163-9588-99F8A23F1E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440" t="83137" r="4653" b="5482"/>
          <a:stretch/>
        </p:blipFill>
        <p:spPr>
          <a:xfrm>
            <a:off x="8434673" y="5980414"/>
            <a:ext cx="2305049" cy="790575"/>
          </a:xfrm>
          <a:prstGeom prst="rect">
            <a:avLst/>
          </a:prstGeom>
        </p:spPr>
      </p:pic>
      <p:pic>
        <p:nvPicPr>
          <p:cNvPr id="8" name="Picture 18">
            <a:extLst>
              <a:ext uri="{FF2B5EF4-FFF2-40B4-BE49-F238E27FC236}">
                <a16:creationId xmlns="" xmlns:a16="http://schemas.microsoft.com/office/drawing/2014/main" id="{91DCBFA2-6569-4163-9588-99F8A23F1E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1053" r="31406"/>
          <a:stretch/>
        </p:blipFill>
        <p:spPr>
          <a:xfrm>
            <a:off x="71723" y="5531200"/>
            <a:ext cx="8362950" cy="1316106"/>
          </a:xfrm>
          <a:prstGeom prst="rect">
            <a:avLst/>
          </a:prstGeom>
        </p:spPr>
      </p:pic>
      <p:sp>
        <p:nvSpPr>
          <p:cNvPr id="17" name="Rectangle 16">
            <a:extLst>
              <a:ext uri="{FF2B5EF4-FFF2-40B4-BE49-F238E27FC236}">
                <a16:creationId xmlns="" xmlns:a16="http://schemas.microsoft.com/office/drawing/2014/main" id="{8F3F758D-709F-406B-842B-A6B37928A56C}"/>
              </a:ext>
            </a:extLst>
          </p:cNvPr>
          <p:cNvSpPr/>
          <p:nvPr userDrawn="1"/>
        </p:nvSpPr>
        <p:spPr>
          <a:xfrm>
            <a:off x="0" y="0"/>
            <a:ext cx="12192000" cy="5498926"/>
          </a:xfrm>
          <a:prstGeom prst="rect">
            <a:avLst/>
          </a:prstGeom>
          <a:gradFill>
            <a:gsLst>
              <a:gs pos="0">
                <a:srgbClr val="E6E6E6"/>
              </a:gs>
              <a:gs pos="53000">
                <a:srgbClr val="FAF9F7"/>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8" name="Picture 17">
            <a:extLst>
              <a:ext uri="{FF2B5EF4-FFF2-40B4-BE49-F238E27FC236}">
                <a16:creationId xmlns="" xmlns:a16="http://schemas.microsoft.com/office/drawing/2014/main" id="{55737D4D-C8E8-4F6C-B403-39C154F683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548" t="11930" r="20391" b="7266"/>
          <a:stretch/>
        </p:blipFill>
        <p:spPr>
          <a:xfrm>
            <a:off x="7909991" y="-42597"/>
            <a:ext cx="4026569" cy="5541523"/>
          </a:xfrm>
          <a:prstGeom prst="rect">
            <a:avLst/>
          </a:prstGeom>
        </p:spPr>
      </p:pic>
      <p:sp>
        <p:nvSpPr>
          <p:cNvPr id="24" name="Rectangle 23">
            <a:extLst>
              <a:ext uri="{FF2B5EF4-FFF2-40B4-BE49-F238E27FC236}">
                <a16:creationId xmlns="" xmlns:a16="http://schemas.microsoft.com/office/drawing/2014/main" id="{42F88E98-DBE3-40B0-B9B1-35629BA14204}"/>
              </a:ext>
            </a:extLst>
          </p:cNvPr>
          <p:cNvSpPr/>
          <p:nvPr userDrawn="1"/>
        </p:nvSpPr>
        <p:spPr>
          <a:xfrm>
            <a:off x="8975990" y="5579612"/>
            <a:ext cx="3191173" cy="355097"/>
          </a:xfrm>
          <a:prstGeom prst="rect">
            <a:avLst/>
          </a:prstGeom>
        </p:spPr>
        <p:txBody>
          <a:bodyPr wrap="square">
            <a:spAutoFit/>
          </a:bodyPr>
          <a:lstStyle/>
          <a:p>
            <a:r>
              <a:rPr lang="en-US" sz="569" dirty="0" smtClean="0">
                <a:latin typeface="Calibri" panose="020F0502020204030204" pitchFamily="34" charset="0"/>
              </a:rPr>
              <a:t>Supported by the European Union's Structural Reform Support </a:t>
            </a:r>
          </a:p>
          <a:p>
            <a:r>
              <a:rPr lang="en-US" sz="569" dirty="0" err="1" smtClean="0">
                <a:latin typeface="Calibri" panose="020F0502020204030204" pitchFamily="34" charset="0"/>
              </a:rPr>
              <a:t>Programme</a:t>
            </a:r>
            <a:r>
              <a:rPr lang="en-US" sz="569" dirty="0" smtClean="0">
                <a:latin typeface="Calibri" panose="020F0502020204030204" pitchFamily="34" charset="0"/>
              </a:rPr>
              <a:t> (SRSP) and implemented in cooperation with the </a:t>
            </a:r>
          </a:p>
          <a:p>
            <a:r>
              <a:rPr lang="en-US" sz="569" dirty="0" smtClean="0">
                <a:latin typeface="Calibri" panose="020F0502020204030204" pitchFamily="34" charset="0"/>
              </a:rPr>
              <a:t>European Commission's Directorate-General for Structural Reform Support (DG REFORM) </a:t>
            </a:r>
          </a:p>
        </p:txBody>
      </p:sp>
      <p:pic>
        <p:nvPicPr>
          <p:cNvPr id="25" name="Picture 24">
            <a:extLst>
              <a:ext uri="{FF2B5EF4-FFF2-40B4-BE49-F238E27FC236}">
                <a16:creationId xmlns="" xmlns:a16="http://schemas.microsoft.com/office/drawing/2014/main" id="{1B4B4943-2310-4712-94FE-CD042F4582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4290" t="70333" r="31570" b="24801"/>
          <a:stretch/>
        </p:blipFill>
        <p:spPr>
          <a:xfrm>
            <a:off x="8527761" y="5625317"/>
            <a:ext cx="448229" cy="263684"/>
          </a:xfrm>
          <a:prstGeom prst="rect">
            <a:avLst/>
          </a:prstGeom>
        </p:spPr>
      </p:pic>
    </p:spTree>
    <p:extLst>
      <p:ext uri="{BB962C8B-B14F-4D97-AF65-F5344CB8AC3E}">
        <p14:creationId xmlns:p14="http://schemas.microsoft.com/office/powerpoint/2010/main" val="1486332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12" name="Imagen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666" t="7419" b="22523"/>
          <a:stretch/>
        </p:blipFill>
        <p:spPr>
          <a:xfrm>
            <a:off x="8345440" y="5980415"/>
            <a:ext cx="2967138" cy="828675"/>
          </a:xfrm>
          <a:prstGeom prst="rect">
            <a:avLst/>
          </a:prstGeom>
        </p:spPr>
      </p:pic>
      <p:pic>
        <p:nvPicPr>
          <p:cNvPr id="8" name="Imagen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3210"/>
          <a:stretch/>
        </p:blipFill>
        <p:spPr>
          <a:xfrm>
            <a:off x="0" y="5502593"/>
            <a:ext cx="8143875" cy="1355407"/>
          </a:xfrm>
          <a:prstGeom prst="rect">
            <a:avLst/>
          </a:prstGeom>
        </p:spPr>
      </p:pic>
      <p:pic>
        <p:nvPicPr>
          <p:cNvPr id="9" name="Imagen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6008" t="11383" b="28181"/>
          <a:stretch/>
        </p:blipFill>
        <p:spPr>
          <a:xfrm>
            <a:off x="8387203" y="5934706"/>
            <a:ext cx="2925375" cy="819151"/>
          </a:xfrm>
          <a:prstGeom prst="rect">
            <a:avLst/>
          </a:prstGeom>
        </p:spPr>
      </p:pic>
      <p:sp>
        <p:nvSpPr>
          <p:cNvPr id="17" name="Rectangle 16">
            <a:extLst>
              <a:ext uri="{FF2B5EF4-FFF2-40B4-BE49-F238E27FC236}">
                <a16:creationId xmlns="" xmlns:a16="http://schemas.microsoft.com/office/drawing/2014/main" id="{8F3F758D-709F-406B-842B-A6B37928A56C}"/>
              </a:ext>
            </a:extLst>
          </p:cNvPr>
          <p:cNvSpPr/>
          <p:nvPr userDrawn="1"/>
        </p:nvSpPr>
        <p:spPr>
          <a:xfrm>
            <a:off x="0" y="0"/>
            <a:ext cx="12192000" cy="5498926"/>
          </a:xfrm>
          <a:prstGeom prst="rect">
            <a:avLst/>
          </a:prstGeom>
          <a:gradFill>
            <a:gsLst>
              <a:gs pos="0">
                <a:srgbClr val="E6E6E6"/>
              </a:gs>
              <a:gs pos="53000">
                <a:srgbClr val="FAF9F7"/>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8" name="Picture 17">
            <a:extLst>
              <a:ext uri="{FF2B5EF4-FFF2-40B4-BE49-F238E27FC236}">
                <a16:creationId xmlns="" xmlns:a16="http://schemas.microsoft.com/office/drawing/2014/main" id="{55737D4D-C8E8-4F6C-B403-39C154F683D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548" t="11930" r="20391" b="7266"/>
          <a:stretch/>
        </p:blipFill>
        <p:spPr>
          <a:xfrm>
            <a:off x="7909991" y="-42597"/>
            <a:ext cx="4026569" cy="5541523"/>
          </a:xfrm>
          <a:prstGeom prst="rect">
            <a:avLst/>
          </a:prstGeom>
        </p:spPr>
      </p:pic>
      <p:sp>
        <p:nvSpPr>
          <p:cNvPr id="24" name="Rectangle 23">
            <a:extLst>
              <a:ext uri="{FF2B5EF4-FFF2-40B4-BE49-F238E27FC236}">
                <a16:creationId xmlns="" xmlns:a16="http://schemas.microsoft.com/office/drawing/2014/main" id="{42F88E98-DBE3-40B0-B9B1-35629BA14204}"/>
              </a:ext>
            </a:extLst>
          </p:cNvPr>
          <p:cNvSpPr/>
          <p:nvPr userDrawn="1"/>
        </p:nvSpPr>
        <p:spPr>
          <a:xfrm>
            <a:off x="8975990" y="5579612"/>
            <a:ext cx="3191173" cy="355097"/>
          </a:xfrm>
          <a:prstGeom prst="rect">
            <a:avLst/>
          </a:prstGeom>
        </p:spPr>
        <p:txBody>
          <a:bodyPr wrap="square">
            <a:spAutoFit/>
          </a:bodyPr>
          <a:lstStyle/>
          <a:p>
            <a:r>
              <a:rPr lang="de-DE" sz="569" dirty="0" smtClean="0">
                <a:latin typeface="Calibri" panose="020F0502020204030204" pitchFamily="34" charset="0"/>
              </a:rPr>
              <a:t>Gefördert durch das Programm zur Unterstützung von Strukturreformen (SRSP) der Europäischen Union und umgesetzt in Zusammenarbeit mit der Generaldirektion Unterstützung von Strukturreformen (GD REFORM)</a:t>
            </a:r>
            <a:endParaRPr lang="de-DE" sz="569" dirty="0">
              <a:latin typeface="Calibri" panose="020F0502020204030204" pitchFamily="34" charset="0"/>
            </a:endParaRPr>
          </a:p>
        </p:txBody>
      </p:sp>
      <p:pic>
        <p:nvPicPr>
          <p:cNvPr id="25" name="Picture 24">
            <a:extLst>
              <a:ext uri="{FF2B5EF4-FFF2-40B4-BE49-F238E27FC236}">
                <a16:creationId xmlns="" xmlns:a16="http://schemas.microsoft.com/office/drawing/2014/main" id="{1B4B4943-2310-4712-94FE-CD042F45820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4290" t="70333" r="31570" b="24801"/>
          <a:stretch/>
        </p:blipFill>
        <p:spPr>
          <a:xfrm>
            <a:off x="8527761" y="5625317"/>
            <a:ext cx="448229" cy="263684"/>
          </a:xfrm>
          <a:prstGeom prst="rect">
            <a:avLst/>
          </a:prstGeom>
        </p:spPr>
      </p:pic>
    </p:spTree>
    <p:extLst>
      <p:ext uri="{BB962C8B-B14F-4D97-AF65-F5344CB8AC3E}">
        <p14:creationId xmlns:p14="http://schemas.microsoft.com/office/powerpoint/2010/main" val="8382750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F3F758D-709F-406B-842B-A6B37928A56C}"/>
              </a:ext>
            </a:extLst>
          </p:cNvPr>
          <p:cNvSpPr/>
          <p:nvPr userDrawn="1"/>
        </p:nvSpPr>
        <p:spPr>
          <a:xfrm>
            <a:off x="0" y="0"/>
            <a:ext cx="12192000" cy="5498926"/>
          </a:xfrm>
          <a:prstGeom prst="rect">
            <a:avLst/>
          </a:prstGeom>
          <a:gradFill>
            <a:gsLst>
              <a:gs pos="0">
                <a:srgbClr val="E6E6E6"/>
              </a:gs>
              <a:gs pos="53000">
                <a:srgbClr val="FAF9F7"/>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55737D4D-C8E8-4F6C-B403-39C154F683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48" t="11930" r="20391" b="7266"/>
          <a:stretch/>
        </p:blipFill>
        <p:spPr>
          <a:xfrm>
            <a:off x="4908882" y="-42597"/>
            <a:ext cx="4026569" cy="5541523"/>
          </a:xfrm>
          <a:prstGeom prst="rect">
            <a:avLst/>
          </a:prstGeom>
        </p:spPr>
      </p:pic>
      <p:pic>
        <p:nvPicPr>
          <p:cNvPr id="19" name="Picture 18">
            <a:extLst>
              <a:ext uri="{FF2B5EF4-FFF2-40B4-BE49-F238E27FC236}">
                <a16:creationId xmlns:a16="http://schemas.microsoft.com/office/drawing/2014/main" xmlns="" id="{91DCBFA2-6569-4163-9588-99F8A23F1E6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1053"/>
          <a:stretch/>
        </p:blipFill>
        <p:spPr>
          <a:xfrm>
            <a:off x="0" y="5541523"/>
            <a:ext cx="12192000" cy="1316106"/>
          </a:xfrm>
          <a:prstGeom prst="rect">
            <a:avLst/>
          </a:prstGeom>
        </p:spPr>
      </p:pic>
      <p:sp>
        <p:nvSpPr>
          <p:cNvPr id="34" name="Title Placeholder 1">
            <a:extLst>
              <a:ext uri="{FF2B5EF4-FFF2-40B4-BE49-F238E27FC236}">
                <a16:creationId xmlns:a16="http://schemas.microsoft.com/office/drawing/2014/main" xmlns="" id="{E8344D78-4A97-46DA-A279-BD40C7DF4CD4}"/>
              </a:ext>
            </a:extLst>
          </p:cNvPr>
          <p:cNvSpPr>
            <a:spLocks noGrp="1"/>
          </p:cNvSpPr>
          <p:nvPr>
            <p:ph type="title"/>
          </p:nvPr>
        </p:nvSpPr>
        <p:spPr>
          <a:xfrm>
            <a:off x="594315" y="696292"/>
            <a:ext cx="5190665" cy="1325563"/>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p>
        </p:txBody>
      </p:sp>
      <p:sp>
        <p:nvSpPr>
          <p:cNvPr id="36" name="Subtitle 2">
            <a:extLst>
              <a:ext uri="{FF2B5EF4-FFF2-40B4-BE49-F238E27FC236}">
                <a16:creationId xmlns:a16="http://schemas.microsoft.com/office/drawing/2014/main" xmlns="" id="{79C1E041-9C31-44B8-9208-724605DBF3C4}"/>
              </a:ext>
            </a:extLst>
          </p:cNvPr>
          <p:cNvSpPr>
            <a:spLocks noGrp="1"/>
          </p:cNvSpPr>
          <p:nvPr>
            <p:ph type="subTitle" idx="1"/>
          </p:nvPr>
        </p:nvSpPr>
        <p:spPr>
          <a:xfrm>
            <a:off x="594314" y="2288831"/>
            <a:ext cx="5190666" cy="1238139"/>
          </a:xfrm>
          <a:prstGeom prst="rect">
            <a:avLst/>
          </a:prstGeom>
        </p:spPr>
        <p:txBody>
          <a:bodyPr>
            <a:no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1" name="Text Placeholder 3">
            <a:extLst>
              <a:ext uri="{FF2B5EF4-FFF2-40B4-BE49-F238E27FC236}">
                <a16:creationId xmlns:a16="http://schemas.microsoft.com/office/drawing/2014/main" xmlns="" id="{CC3C2127-C49A-452E-AF03-7469E3EFC63B}"/>
              </a:ext>
            </a:extLst>
          </p:cNvPr>
          <p:cNvSpPr>
            <a:spLocks noGrp="1"/>
          </p:cNvSpPr>
          <p:nvPr>
            <p:ph type="body" sz="half" idx="2" hasCustomPrompt="1"/>
          </p:nvPr>
        </p:nvSpPr>
        <p:spPr>
          <a:xfrm>
            <a:off x="594314" y="3703207"/>
            <a:ext cx="5190665" cy="493264"/>
          </a:xfrm>
          <a:prstGeom prst="rect">
            <a:avLst/>
          </a:prstGeo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OF THE PRESENTER</a:t>
            </a:r>
          </a:p>
        </p:txBody>
      </p:sp>
      <p:sp>
        <p:nvSpPr>
          <p:cNvPr id="12" name="Rectangle 14">
            <a:extLst>
              <a:ext uri="{FF2B5EF4-FFF2-40B4-BE49-F238E27FC236}">
                <a16:creationId xmlns:a16="http://schemas.microsoft.com/office/drawing/2014/main" xmlns="" id="{F7AC004E-29D5-4D1C-BF09-219629907F96}"/>
              </a:ext>
            </a:extLst>
          </p:cNvPr>
          <p:cNvSpPr/>
          <p:nvPr userDrawn="1"/>
        </p:nvSpPr>
        <p:spPr>
          <a:xfrm>
            <a:off x="8810625" y="410266"/>
            <a:ext cx="2895600" cy="723275"/>
          </a:xfrm>
          <a:prstGeom prst="rect">
            <a:avLst/>
          </a:prstGeom>
        </p:spPr>
        <p:txBody>
          <a:bodyPr wrap="square">
            <a:spAutoFit/>
          </a:bodyPr>
          <a:lstStyle/>
          <a:p>
            <a:pPr algn="r"/>
            <a:r>
              <a:rPr lang="en-US" sz="1400" b="1" dirty="0">
                <a:latin typeface="Calibri" panose="020F0502020204030204" pitchFamily="34" charset="0"/>
              </a:rPr>
              <a:t>Building </a:t>
            </a:r>
            <a:r>
              <a:rPr lang="en-US" sz="1400" b="1" dirty="0" smtClean="0">
                <a:latin typeface="Calibri" panose="020F0502020204030204" pitchFamily="34" charset="0"/>
              </a:rPr>
              <a:t>genomics </a:t>
            </a:r>
            <a:endParaRPr lang="en-US" sz="1400" b="1" dirty="0">
              <a:latin typeface="Calibri" panose="020F0502020204030204" pitchFamily="34" charset="0"/>
            </a:endParaRPr>
          </a:p>
          <a:p>
            <a:pPr algn="r"/>
            <a:r>
              <a:rPr lang="en-US" sz="900" dirty="0" err="1">
                <a:latin typeface="Calibri" panose="020F0502020204030204" pitchFamily="34" charset="0"/>
              </a:rPr>
              <a:t>genomDE</a:t>
            </a:r>
            <a:r>
              <a:rPr lang="en-US" sz="900" dirty="0">
                <a:latin typeface="Calibri" panose="020F0502020204030204" pitchFamily="34" charset="0"/>
              </a:rPr>
              <a:t> : National and European </a:t>
            </a:r>
            <a:r>
              <a:rPr lang="en-US" sz="900" dirty="0" smtClean="0">
                <a:latin typeface="Calibri" panose="020F0502020204030204" pitchFamily="34" charset="0"/>
              </a:rPr>
              <a:t>initiatives</a:t>
            </a:r>
          </a:p>
          <a:p>
            <a:pPr lvl="0" algn="r"/>
            <a:r>
              <a:rPr lang="de-DE" sz="900" i="1" dirty="0">
                <a:solidFill>
                  <a:srgbClr val="000000"/>
                </a:solidFill>
                <a:latin typeface="Calibri" panose="020F0502020204030204" pitchFamily="34" charset="0"/>
              </a:rPr>
              <a:t>genomDE : Nationale und europäische </a:t>
            </a:r>
            <a:r>
              <a:rPr lang="de-DE" sz="900" i="1" dirty="0" smtClean="0">
                <a:solidFill>
                  <a:srgbClr val="000000"/>
                </a:solidFill>
                <a:latin typeface="Calibri" panose="020F0502020204030204" pitchFamily="34" charset="0"/>
              </a:rPr>
              <a:t>Genominitiativen</a:t>
            </a:r>
            <a:endParaRPr lang="en-US" sz="900" i="1" dirty="0">
              <a:latin typeface="Calibri" panose="020F0502020204030204" pitchFamily="34" charset="0"/>
            </a:endParaRPr>
          </a:p>
          <a:p>
            <a:pPr algn="r"/>
            <a:r>
              <a:rPr lang="en-US" sz="900" dirty="0" smtClean="0">
                <a:latin typeface="Calibri" panose="020F0502020204030204" pitchFamily="34" charset="0"/>
              </a:rPr>
              <a:t>30 </a:t>
            </a:r>
            <a:r>
              <a:rPr lang="en-US" sz="900" dirty="0">
                <a:latin typeface="Calibri" panose="020F0502020204030204" pitchFamily="34" charset="0"/>
              </a:rPr>
              <a:t>NOVEMBER 2020 </a:t>
            </a:r>
          </a:p>
        </p:txBody>
      </p:sp>
      <p:pic>
        <p:nvPicPr>
          <p:cNvPr id="13" name="Picture 11">
            <a:extLst>
              <a:ext uri="{FF2B5EF4-FFF2-40B4-BE49-F238E27FC236}">
                <a16:creationId xmlns:a16="http://schemas.microsoft.com/office/drawing/2014/main" xmlns="" id="{47FE51AD-0369-4A90-92BF-E94C3B91CFB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4860" t="68187" r="28743" b="22299"/>
          <a:stretch/>
        </p:blipFill>
        <p:spPr>
          <a:xfrm>
            <a:off x="8426459" y="4456449"/>
            <a:ext cx="613267" cy="519669"/>
          </a:xfrm>
          <a:prstGeom prst="rect">
            <a:avLst/>
          </a:prstGeom>
        </p:spPr>
      </p:pic>
      <p:sp>
        <p:nvSpPr>
          <p:cNvPr id="14" name="Rectangle 18">
            <a:extLst>
              <a:ext uri="{FF2B5EF4-FFF2-40B4-BE49-F238E27FC236}">
                <a16:creationId xmlns:a16="http://schemas.microsoft.com/office/drawing/2014/main" xmlns="" id="{00073346-2495-4942-8C95-9FCE894F94D1}"/>
              </a:ext>
            </a:extLst>
          </p:cNvPr>
          <p:cNvSpPr/>
          <p:nvPr userDrawn="1"/>
        </p:nvSpPr>
        <p:spPr>
          <a:xfrm>
            <a:off x="9144000" y="4452898"/>
            <a:ext cx="2552700" cy="523220"/>
          </a:xfrm>
          <a:prstGeom prst="rect">
            <a:avLst/>
          </a:prstGeom>
        </p:spPr>
        <p:txBody>
          <a:bodyPr wrap="square">
            <a:spAutoFit/>
          </a:bodyPr>
          <a:lstStyle/>
          <a:p>
            <a:r>
              <a:rPr lang="en-US" sz="700" dirty="0">
                <a:latin typeface="Calibri" panose="020F0502020204030204" pitchFamily="34" charset="0"/>
              </a:rPr>
              <a:t>Supported by the European Union's Structural Reform Support </a:t>
            </a:r>
          </a:p>
          <a:p>
            <a:r>
              <a:rPr lang="en-US" sz="700" dirty="0" err="1">
                <a:latin typeface="Calibri" panose="020F0502020204030204" pitchFamily="34" charset="0"/>
              </a:rPr>
              <a:t>Programme</a:t>
            </a:r>
            <a:r>
              <a:rPr lang="en-US" sz="700" dirty="0">
                <a:latin typeface="Calibri" panose="020F0502020204030204" pitchFamily="34" charset="0"/>
              </a:rPr>
              <a:t> (SRSP) and implemented in cooperation with the </a:t>
            </a:r>
          </a:p>
          <a:p>
            <a:r>
              <a:rPr lang="en-US" sz="700" dirty="0">
                <a:latin typeface="Calibri" panose="020F0502020204030204" pitchFamily="34" charset="0"/>
              </a:rPr>
              <a:t>European Commission's Directorate-General for Structural </a:t>
            </a:r>
          </a:p>
          <a:p>
            <a:r>
              <a:rPr lang="en-US" sz="700" dirty="0">
                <a:latin typeface="Calibri" panose="020F0502020204030204" pitchFamily="34" charset="0"/>
              </a:rPr>
              <a:t>Reform Support (DG REFORM) </a:t>
            </a:r>
          </a:p>
        </p:txBody>
      </p:sp>
      <p:sp>
        <p:nvSpPr>
          <p:cNvPr id="15" name="Rectangle 23">
            <a:extLst>
              <a:ext uri="{FF2B5EF4-FFF2-40B4-BE49-F238E27FC236}">
                <a16:creationId xmlns:a16="http://schemas.microsoft.com/office/drawing/2014/main" xmlns="" id="{42F88E98-DBE3-40B0-B9B1-35629BA14204}"/>
              </a:ext>
            </a:extLst>
          </p:cNvPr>
          <p:cNvSpPr/>
          <p:nvPr userDrawn="1"/>
        </p:nvSpPr>
        <p:spPr>
          <a:xfrm>
            <a:off x="9144000" y="4976118"/>
            <a:ext cx="2921902" cy="415498"/>
          </a:xfrm>
          <a:prstGeom prst="rect">
            <a:avLst/>
          </a:prstGeom>
        </p:spPr>
        <p:txBody>
          <a:bodyPr wrap="square">
            <a:spAutoFit/>
          </a:bodyPr>
          <a:lstStyle/>
          <a:p>
            <a:r>
              <a:rPr lang="de-DE" sz="700" i="1" dirty="0" smtClean="0">
                <a:latin typeface="Calibri" panose="020F0502020204030204" pitchFamily="34" charset="0"/>
              </a:rPr>
              <a:t>Gefördert durch das Programm zur Unterstützung von Strukturreformen (SRSP) der Europäischen Union und umgesetzt in Zusammenarbeit mit der Generaldirektion Unterstützung von Strukturreformen (GD REFORM)</a:t>
            </a:r>
            <a:endParaRPr lang="de-DE" sz="700" i="1" dirty="0">
              <a:latin typeface="Calibri" panose="020F0502020204030204" pitchFamily="34" charset="0"/>
            </a:endParaRPr>
          </a:p>
        </p:txBody>
      </p:sp>
      <p:cxnSp>
        <p:nvCxnSpPr>
          <p:cNvPr id="16" name="Conector recto 15"/>
          <p:cNvCxnSpPr/>
          <p:nvPr userDrawn="1"/>
        </p:nvCxnSpPr>
        <p:spPr>
          <a:xfrm>
            <a:off x="9229725" y="4976118"/>
            <a:ext cx="24860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83802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5C6206-880A-4B29-A3E2-5DED7B3B86C0}"/>
              </a:ext>
            </a:extLst>
          </p:cNvPr>
          <p:cNvSpPr/>
          <p:nvPr userDrawn="1"/>
        </p:nvSpPr>
        <p:spPr>
          <a:xfrm>
            <a:off x="0" y="-1"/>
            <a:ext cx="12192000" cy="5541523"/>
          </a:xfrm>
          <a:prstGeom prst="rect">
            <a:avLst/>
          </a:prstGeom>
          <a:solidFill>
            <a:srgbClr val="F0C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31ACF597-3179-4C90-A2F9-0B5309778913}"/>
              </a:ext>
            </a:extLst>
          </p:cNvPr>
          <p:cNvSpPr/>
          <p:nvPr userDrawn="1"/>
        </p:nvSpPr>
        <p:spPr>
          <a:xfrm>
            <a:off x="906155" y="995041"/>
            <a:ext cx="10379690" cy="4546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FD2718D-1BBF-4291-A7EC-8F7872709004}"/>
              </a:ext>
            </a:extLst>
          </p:cNvPr>
          <p:cNvSpPr/>
          <p:nvPr userDrawn="1"/>
        </p:nvSpPr>
        <p:spPr>
          <a:xfrm>
            <a:off x="906155" y="995041"/>
            <a:ext cx="682013" cy="107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xmlns="" id="{080DC6F6-CDC3-4204-AC8D-7F86245C18A1}"/>
              </a:ext>
            </a:extLst>
          </p:cNvPr>
          <p:cNvSpPr>
            <a:spLocks noGrp="1"/>
          </p:cNvSpPr>
          <p:nvPr>
            <p:ph type="title" hasCustomPrompt="1"/>
          </p:nvPr>
        </p:nvSpPr>
        <p:spPr>
          <a:xfrm>
            <a:off x="1247161" y="1196850"/>
            <a:ext cx="9068669" cy="1481858"/>
          </a:xfrm>
          <a:prstGeom prst="rect">
            <a:avLst/>
          </a:prstGeom>
        </p:spPr>
        <p:txBody>
          <a:bodyPr vert="horz" lIns="91440" tIns="45720" rIns="91440" bIns="45720" rtlCol="0" anchor="ctr">
            <a:noAutofit/>
          </a:bodyPr>
          <a:lstStyle>
            <a:lvl1pPr>
              <a:defRPr sz="11500" b="1">
                <a:latin typeface="+mn-lt"/>
              </a:defRPr>
            </a:lvl1pPr>
          </a:lstStyle>
          <a:p>
            <a:r>
              <a:rPr lang="en-US" dirty="0"/>
              <a:t>thank</a:t>
            </a:r>
          </a:p>
        </p:txBody>
      </p:sp>
      <p:sp>
        <p:nvSpPr>
          <p:cNvPr id="9" name="Text Placeholder 3">
            <a:extLst>
              <a:ext uri="{FF2B5EF4-FFF2-40B4-BE49-F238E27FC236}">
                <a16:creationId xmlns:a16="http://schemas.microsoft.com/office/drawing/2014/main" xmlns="" id="{6B03E70C-2813-492D-A3D8-89FC06384051}"/>
              </a:ext>
            </a:extLst>
          </p:cNvPr>
          <p:cNvSpPr>
            <a:spLocks noGrp="1"/>
          </p:cNvSpPr>
          <p:nvPr>
            <p:ph type="body" sz="half" idx="2" hasCustomPrompt="1"/>
          </p:nvPr>
        </p:nvSpPr>
        <p:spPr>
          <a:xfrm>
            <a:off x="1247161" y="2365288"/>
            <a:ext cx="9068669" cy="1795719"/>
          </a:xfrm>
          <a:prstGeom prst="rect">
            <a:avLst/>
          </a:prstGeom>
        </p:spPr>
        <p:txBody>
          <a:bodyPr>
            <a:noAutofit/>
          </a:bodyPr>
          <a:lstStyle>
            <a:lvl1pPr marL="0" indent="0">
              <a:buNone/>
              <a:defRPr sz="115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a:t>
            </a:r>
          </a:p>
        </p:txBody>
      </p:sp>
      <p:sp>
        <p:nvSpPr>
          <p:cNvPr id="12" name="Rectangle 14">
            <a:extLst>
              <a:ext uri="{FF2B5EF4-FFF2-40B4-BE49-F238E27FC236}">
                <a16:creationId xmlns:a16="http://schemas.microsoft.com/office/drawing/2014/main" xmlns="" id="{F7AC004E-29D5-4D1C-BF09-219629907F96}"/>
              </a:ext>
            </a:extLst>
          </p:cNvPr>
          <p:cNvSpPr/>
          <p:nvPr userDrawn="1"/>
        </p:nvSpPr>
        <p:spPr>
          <a:xfrm>
            <a:off x="8390245" y="271765"/>
            <a:ext cx="2895600" cy="723275"/>
          </a:xfrm>
          <a:prstGeom prst="rect">
            <a:avLst/>
          </a:prstGeom>
        </p:spPr>
        <p:txBody>
          <a:bodyPr wrap="square">
            <a:spAutoFit/>
          </a:bodyPr>
          <a:lstStyle/>
          <a:p>
            <a:pPr algn="r"/>
            <a:r>
              <a:rPr lang="en-US" sz="1400" b="1" dirty="0">
                <a:latin typeface="Calibri" panose="020F0502020204030204" pitchFamily="34" charset="0"/>
              </a:rPr>
              <a:t>Building </a:t>
            </a:r>
            <a:r>
              <a:rPr lang="en-US" sz="1400" b="1" dirty="0" smtClean="0">
                <a:latin typeface="Calibri" panose="020F0502020204030204" pitchFamily="34" charset="0"/>
              </a:rPr>
              <a:t>genomics </a:t>
            </a:r>
            <a:endParaRPr lang="en-US" sz="1400" b="1" dirty="0">
              <a:latin typeface="Calibri" panose="020F0502020204030204" pitchFamily="34" charset="0"/>
            </a:endParaRPr>
          </a:p>
          <a:p>
            <a:pPr algn="r"/>
            <a:r>
              <a:rPr lang="en-US" sz="900" dirty="0" err="1">
                <a:latin typeface="Calibri" panose="020F0502020204030204" pitchFamily="34" charset="0"/>
              </a:rPr>
              <a:t>genomDE</a:t>
            </a:r>
            <a:r>
              <a:rPr lang="en-US" sz="900" dirty="0">
                <a:latin typeface="Calibri" panose="020F0502020204030204" pitchFamily="34" charset="0"/>
              </a:rPr>
              <a:t> : National and European </a:t>
            </a:r>
            <a:r>
              <a:rPr lang="en-US" sz="900" dirty="0" smtClean="0">
                <a:latin typeface="Calibri" panose="020F0502020204030204" pitchFamily="34" charset="0"/>
              </a:rPr>
              <a:t>initiatives</a:t>
            </a:r>
          </a:p>
          <a:p>
            <a:pPr lvl="0" algn="r"/>
            <a:r>
              <a:rPr lang="de-DE" sz="900" i="1" dirty="0">
                <a:solidFill>
                  <a:srgbClr val="000000"/>
                </a:solidFill>
                <a:latin typeface="Calibri" panose="020F0502020204030204" pitchFamily="34" charset="0"/>
              </a:rPr>
              <a:t>genomDE : Nationale und europäische </a:t>
            </a:r>
            <a:r>
              <a:rPr lang="de-DE" sz="900" i="1" dirty="0" smtClean="0">
                <a:solidFill>
                  <a:srgbClr val="000000"/>
                </a:solidFill>
                <a:latin typeface="Calibri" panose="020F0502020204030204" pitchFamily="34" charset="0"/>
              </a:rPr>
              <a:t>Genominitiativen</a:t>
            </a:r>
            <a:endParaRPr lang="en-US" sz="900" i="1" dirty="0">
              <a:latin typeface="Calibri" panose="020F0502020204030204" pitchFamily="34" charset="0"/>
            </a:endParaRPr>
          </a:p>
          <a:p>
            <a:pPr algn="r"/>
            <a:r>
              <a:rPr lang="en-US" sz="900" dirty="0" smtClean="0">
                <a:latin typeface="Calibri" panose="020F0502020204030204" pitchFamily="34" charset="0"/>
              </a:rPr>
              <a:t>30 </a:t>
            </a:r>
            <a:r>
              <a:rPr lang="en-US" sz="900" dirty="0">
                <a:latin typeface="Calibri" panose="020F0502020204030204" pitchFamily="34" charset="0"/>
              </a:rPr>
              <a:t>NOVEMBER 2020 </a:t>
            </a:r>
          </a:p>
        </p:txBody>
      </p:sp>
      <p:pic>
        <p:nvPicPr>
          <p:cNvPr id="19" name="Picture 18">
            <a:extLst>
              <a:ext uri="{FF2B5EF4-FFF2-40B4-BE49-F238E27FC236}">
                <a16:creationId xmlns:a16="http://schemas.microsoft.com/office/drawing/2014/main" xmlns="" id="{91DCBFA2-6569-4163-9588-99F8A23F1E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1053"/>
          <a:stretch/>
        </p:blipFill>
        <p:spPr>
          <a:xfrm>
            <a:off x="0" y="5541523"/>
            <a:ext cx="12192000" cy="1316106"/>
          </a:xfrm>
          <a:prstGeom prst="rect">
            <a:avLst/>
          </a:prstGeom>
        </p:spPr>
      </p:pic>
      <p:pic>
        <p:nvPicPr>
          <p:cNvPr id="20" name="Picture 11">
            <a:extLst>
              <a:ext uri="{FF2B5EF4-FFF2-40B4-BE49-F238E27FC236}">
                <a16:creationId xmlns:a16="http://schemas.microsoft.com/office/drawing/2014/main" xmlns="" id="{47FE51AD-0369-4A90-92BF-E94C3B91CF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502" t="69373" r="28901" b="24059"/>
          <a:stretch/>
        </p:blipFill>
        <p:spPr>
          <a:xfrm>
            <a:off x="7734300" y="4521200"/>
            <a:ext cx="536575" cy="358775"/>
          </a:xfrm>
          <a:prstGeom prst="rect">
            <a:avLst/>
          </a:prstGeom>
        </p:spPr>
      </p:pic>
      <p:sp>
        <p:nvSpPr>
          <p:cNvPr id="21" name="Rectangle 18">
            <a:extLst>
              <a:ext uri="{FF2B5EF4-FFF2-40B4-BE49-F238E27FC236}">
                <a16:creationId xmlns:a16="http://schemas.microsoft.com/office/drawing/2014/main" xmlns="" id="{00073346-2495-4942-8C95-9FCE894F94D1}"/>
              </a:ext>
            </a:extLst>
          </p:cNvPr>
          <p:cNvSpPr/>
          <p:nvPr userDrawn="1"/>
        </p:nvSpPr>
        <p:spPr>
          <a:xfrm>
            <a:off x="8390245" y="4452898"/>
            <a:ext cx="2552700" cy="523220"/>
          </a:xfrm>
          <a:prstGeom prst="rect">
            <a:avLst/>
          </a:prstGeom>
        </p:spPr>
        <p:txBody>
          <a:bodyPr wrap="square">
            <a:spAutoFit/>
          </a:bodyPr>
          <a:lstStyle/>
          <a:p>
            <a:r>
              <a:rPr lang="en-US" sz="700" dirty="0">
                <a:latin typeface="Calibri" panose="020F0502020204030204" pitchFamily="34" charset="0"/>
              </a:rPr>
              <a:t>Supported by the European Union's Structural Reform Support </a:t>
            </a:r>
          </a:p>
          <a:p>
            <a:r>
              <a:rPr lang="en-US" sz="700" dirty="0" err="1">
                <a:latin typeface="Calibri" panose="020F0502020204030204" pitchFamily="34" charset="0"/>
              </a:rPr>
              <a:t>Programme</a:t>
            </a:r>
            <a:r>
              <a:rPr lang="en-US" sz="700" dirty="0">
                <a:latin typeface="Calibri" panose="020F0502020204030204" pitchFamily="34" charset="0"/>
              </a:rPr>
              <a:t> (SRSP) and implemented in cooperation with the </a:t>
            </a:r>
          </a:p>
          <a:p>
            <a:r>
              <a:rPr lang="en-US" sz="700" dirty="0">
                <a:latin typeface="Calibri" panose="020F0502020204030204" pitchFamily="34" charset="0"/>
              </a:rPr>
              <a:t>European Commission's Directorate-General for Structural </a:t>
            </a:r>
          </a:p>
          <a:p>
            <a:r>
              <a:rPr lang="en-US" sz="700" dirty="0">
                <a:latin typeface="Calibri" panose="020F0502020204030204" pitchFamily="34" charset="0"/>
              </a:rPr>
              <a:t>Reform Support (DG REFORM) </a:t>
            </a:r>
          </a:p>
        </p:txBody>
      </p:sp>
      <p:sp>
        <p:nvSpPr>
          <p:cNvPr id="22" name="Rectangle 23">
            <a:extLst>
              <a:ext uri="{FF2B5EF4-FFF2-40B4-BE49-F238E27FC236}">
                <a16:creationId xmlns:a16="http://schemas.microsoft.com/office/drawing/2014/main" xmlns="" id="{42F88E98-DBE3-40B0-B9B1-35629BA14204}"/>
              </a:ext>
            </a:extLst>
          </p:cNvPr>
          <p:cNvSpPr/>
          <p:nvPr userDrawn="1"/>
        </p:nvSpPr>
        <p:spPr>
          <a:xfrm>
            <a:off x="8390245" y="4976118"/>
            <a:ext cx="2921902" cy="415498"/>
          </a:xfrm>
          <a:prstGeom prst="rect">
            <a:avLst/>
          </a:prstGeom>
        </p:spPr>
        <p:txBody>
          <a:bodyPr wrap="square">
            <a:spAutoFit/>
          </a:bodyPr>
          <a:lstStyle/>
          <a:p>
            <a:r>
              <a:rPr lang="de-DE" sz="700" i="1" dirty="0" smtClean="0">
                <a:latin typeface="Calibri" panose="020F0502020204030204" pitchFamily="34" charset="0"/>
              </a:rPr>
              <a:t>Gefördert durch das Programm zur Unterstützung von Strukturreformen (SRSP) der Europäischen Union und umgesetzt in Zusammenarbeit mit der Generaldirektion Unterstützung von Strukturreformen (GD REFORM)</a:t>
            </a:r>
            <a:endParaRPr lang="de-DE" sz="700" i="1" dirty="0">
              <a:latin typeface="Calibri" panose="020F0502020204030204" pitchFamily="34" charset="0"/>
            </a:endParaRPr>
          </a:p>
        </p:txBody>
      </p:sp>
      <p:cxnSp>
        <p:nvCxnSpPr>
          <p:cNvPr id="23" name="Conector recto 22"/>
          <p:cNvCxnSpPr/>
          <p:nvPr userDrawn="1"/>
        </p:nvCxnSpPr>
        <p:spPr>
          <a:xfrm>
            <a:off x="8475970" y="4976118"/>
            <a:ext cx="24860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81668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E7BCD03-F17A-4E36-969B-1A7978F16EFC}" type="datetimeFigureOut">
              <a:rPr lang="en-US" smtClean="0"/>
              <a:t>12/17/2020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261954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7BCD03-F17A-4E36-969B-1A7978F16EFC}" type="datetimeFigureOut">
              <a:rPr lang="en-US" smtClean="0"/>
              <a:t>12/17/2020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65671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E7BCD03-F17A-4E36-969B-1A7978F16EFC}" type="datetimeFigureOut">
              <a:rPr lang="en-US" smtClean="0"/>
              <a:t>12/17/2020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216502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E7BCD03-F17A-4E36-969B-1A7978F16EFC}" type="datetimeFigureOut">
              <a:rPr lang="en-US" smtClean="0"/>
              <a:t>12/17/2020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260109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E7BCD03-F17A-4E36-969B-1A7978F16EFC}" type="datetimeFigureOut">
              <a:rPr lang="en-US" smtClean="0"/>
              <a:t>12/17/2020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165611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7BCD03-F17A-4E36-969B-1A7978F16EFC}" type="datetimeFigureOut">
              <a:rPr lang="en-US" smtClean="0"/>
              <a:t>12/17/2020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263663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7BCD03-F17A-4E36-969B-1A7978F16EFC}" type="datetimeFigureOut">
              <a:rPr lang="en-US" smtClean="0"/>
              <a:t>12/17/2020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74478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7BCD03-F17A-4E36-969B-1A7978F16EFC}" type="datetimeFigureOut">
              <a:rPr lang="en-US" smtClean="0"/>
              <a:t>12/17/2020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83059D-7ED6-414B-8CF9-3779689F731D}" type="slidenum">
              <a:rPr lang="en-US" smtClean="0"/>
              <a:t>‹Nr.›</a:t>
            </a:fld>
            <a:endParaRPr lang="en-US"/>
          </a:p>
        </p:txBody>
      </p:sp>
    </p:spTree>
    <p:extLst>
      <p:ext uri="{BB962C8B-B14F-4D97-AF65-F5344CB8AC3E}">
        <p14:creationId xmlns:p14="http://schemas.microsoft.com/office/powerpoint/2010/main" val="239537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BCD03-F17A-4E36-969B-1A7978F16EFC}" type="datetimeFigureOut">
              <a:rPr lang="en-US" smtClean="0"/>
              <a:t>12/17/2020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3059D-7ED6-414B-8CF9-3779689F731D}" type="slidenum">
              <a:rPr lang="en-US" smtClean="0"/>
              <a:t>‹Nr.›</a:t>
            </a:fld>
            <a:endParaRPr lang="en-US"/>
          </a:p>
        </p:txBody>
      </p:sp>
    </p:spTree>
    <p:extLst>
      <p:ext uri="{BB962C8B-B14F-4D97-AF65-F5344CB8AC3E}">
        <p14:creationId xmlns:p14="http://schemas.microsoft.com/office/powerpoint/2010/main" val="116436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16.jp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4.jfif"/><Relationship Id="rId5" Type="http://schemas.openxmlformats.org/officeDocument/2006/relationships/image" Target="../media/image16.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40A6C4-8B18-4294-8963-7EBCE12E3081}"/>
              </a:ext>
            </a:extLst>
          </p:cNvPr>
          <p:cNvPicPr>
            <a:picLocks noChangeAspect="1"/>
          </p:cNvPicPr>
          <p:nvPr/>
        </p:nvPicPr>
        <p:blipFill rotWithShape="1">
          <a:blip r:embed="rId2">
            <a:extLst>
              <a:ext uri="{28A0092B-C50C-407E-A947-70E740481C1C}">
                <a14:useLocalDpi xmlns:a14="http://schemas.microsoft.com/office/drawing/2010/main" val="0"/>
              </a:ext>
            </a:extLst>
          </a:blip>
          <a:srcRect l="21548" t="11930" r="20391" b="7887"/>
          <a:stretch/>
        </p:blipFill>
        <p:spPr>
          <a:xfrm>
            <a:off x="4908883" y="0"/>
            <a:ext cx="4026569" cy="5498926"/>
          </a:xfrm>
          <a:prstGeom prst="rect">
            <a:avLst/>
          </a:prstGeom>
        </p:spPr>
      </p:pic>
      <p:pic>
        <p:nvPicPr>
          <p:cNvPr id="11" name="Picture 10">
            <a:extLst>
              <a:ext uri="{FF2B5EF4-FFF2-40B4-BE49-F238E27FC236}">
                <a16:creationId xmlns:a16="http://schemas.microsoft.com/office/drawing/2014/main" xmlns="" id="{8189202D-98E9-4013-9D7D-B14270510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053"/>
          <a:stretch/>
        </p:blipFill>
        <p:spPr>
          <a:xfrm>
            <a:off x="154658" y="5537252"/>
            <a:ext cx="12037342" cy="1299411"/>
          </a:xfrm>
          <a:prstGeom prst="rect">
            <a:avLst/>
          </a:prstGeom>
        </p:spPr>
      </p:pic>
      <p:sp>
        <p:nvSpPr>
          <p:cNvPr id="15" name="Rectangle 14">
            <a:extLst>
              <a:ext uri="{FF2B5EF4-FFF2-40B4-BE49-F238E27FC236}">
                <a16:creationId xmlns:a16="http://schemas.microsoft.com/office/drawing/2014/main" xmlns="" id="{F7AC004E-29D5-4D1C-BF09-219629907F96}"/>
              </a:ext>
            </a:extLst>
          </p:cNvPr>
          <p:cNvSpPr/>
          <p:nvPr/>
        </p:nvSpPr>
        <p:spPr>
          <a:xfrm>
            <a:off x="8810625" y="410266"/>
            <a:ext cx="2895600" cy="723275"/>
          </a:xfrm>
          <a:prstGeom prst="rect">
            <a:avLst/>
          </a:prstGeom>
        </p:spPr>
        <p:txBody>
          <a:bodyPr wrap="square">
            <a:spAutoFit/>
          </a:bodyPr>
          <a:lstStyle/>
          <a:p>
            <a:pPr algn="r"/>
            <a:r>
              <a:rPr lang="en-US" sz="1400" b="1" dirty="0">
                <a:latin typeface="Calibri" panose="020F0502020204030204" pitchFamily="34" charset="0"/>
              </a:rPr>
              <a:t>Building </a:t>
            </a:r>
            <a:r>
              <a:rPr lang="en-US" sz="1400" b="1" dirty="0" smtClean="0">
                <a:latin typeface="Calibri" panose="020F0502020204030204" pitchFamily="34" charset="0"/>
              </a:rPr>
              <a:t>genomics </a:t>
            </a:r>
            <a:endParaRPr lang="en-US" sz="1400" b="1" dirty="0">
              <a:latin typeface="Calibri" panose="020F0502020204030204" pitchFamily="34" charset="0"/>
            </a:endParaRPr>
          </a:p>
          <a:p>
            <a:pPr algn="r"/>
            <a:r>
              <a:rPr lang="en-US" sz="900" dirty="0" err="1">
                <a:latin typeface="Calibri" panose="020F0502020204030204" pitchFamily="34" charset="0"/>
              </a:rPr>
              <a:t>genomDE</a:t>
            </a:r>
            <a:r>
              <a:rPr lang="en-US" sz="900" dirty="0">
                <a:latin typeface="Calibri" panose="020F0502020204030204" pitchFamily="34" charset="0"/>
              </a:rPr>
              <a:t> : National and European </a:t>
            </a:r>
            <a:r>
              <a:rPr lang="en-US" sz="900" dirty="0" smtClean="0">
                <a:latin typeface="Calibri" panose="020F0502020204030204" pitchFamily="34" charset="0"/>
              </a:rPr>
              <a:t>initiatives</a:t>
            </a:r>
          </a:p>
          <a:p>
            <a:pPr lvl="0" algn="r"/>
            <a:r>
              <a:rPr lang="de-DE" sz="900" i="1" dirty="0">
                <a:solidFill>
                  <a:srgbClr val="000000"/>
                </a:solidFill>
                <a:latin typeface="Calibri" panose="020F0502020204030204" pitchFamily="34" charset="0"/>
              </a:rPr>
              <a:t>genomDE : Nationale und europäische </a:t>
            </a:r>
            <a:r>
              <a:rPr lang="de-DE" sz="900" i="1" dirty="0" smtClean="0">
                <a:solidFill>
                  <a:srgbClr val="000000"/>
                </a:solidFill>
                <a:latin typeface="Calibri" panose="020F0502020204030204" pitchFamily="34" charset="0"/>
              </a:rPr>
              <a:t>Genominitiativen</a:t>
            </a:r>
            <a:endParaRPr lang="en-US" sz="900" i="1" dirty="0">
              <a:latin typeface="Calibri" panose="020F0502020204030204" pitchFamily="34" charset="0"/>
            </a:endParaRPr>
          </a:p>
          <a:p>
            <a:pPr algn="r"/>
            <a:r>
              <a:rPr lang="en-US" sz="900" dirty="0" smtClean="0">
                <a:latin typeface="Calibri" panose="020F0502020204030204" pitchFamily="34" charset="0"/>
              </a:rPr>
              <a:t>30 </a:t>
            </a:r>
            <a:r>
              <a:rPr lang="en-US" sz="900" dirty="0">
                <a:latin typeface="Calibri" panose="020F0502020204030204" pitchFamily="34" charset="0"/>
              </a:rPr>
              <a:t>NOVEMBER 2020 </a:t>
            </a:r>
          </a:p>
        </p:txBody>
      </p:sp>
      <p:sp>
        <p:nvSpPr>
          <p:cNvPr id="16" name="TextBox 15">
            <a:extLst>
              <a:ext uri="{FF2B5EF4-FFF2-40B4-BE49-F238E27FC236}">
                <a16:creationId xmlns:a16="http://schemas.microsoft.com/office/drawing/2014/main" xmlns="" id="{FA982511-FBAA-49D3-BD4A-D074C837F366}"/>
              </a:ext>
            </a:extLst>
          </p:cNvPr>
          <p:cNvSpPr txBox="1"/>
          <p:nvPr/>
        </p:nvSpPr>
        <p:spPr>
          <a:xfrm>
            <a:off x="825946" y="528119"/>
            <a:ext cx="5282246" cy="1754326"/>
          </a:xfrm>
          <a:prstGeom prst="rect">
            <a:avLst/>
          </a:prstGeom>
          <a:noFill/>
        </p:spPr>
        <p:txBody>
          <a:bodyPr wrap="square" rtlCol="0">
            <a:spAutoFit/>
          </a:bodyPr>
          <a:lstStyle/>
          <a:p>
            <a:r>
              <a:rPr lang="en-US" sz="5400" b="1" dirty="0" smtClean="0">
                <a:solidFill>
                  <a:srgbClr val="056895"/>
                </a:solidFill>
              </a:rPr>
              <a:t>Building genomics</a:t>
            </a:r>
            <a:endParaRPr lang="en-US" sz="5400" b="1" dirty="0">
              <a:solidFill>
                <a:srgbClr val="056895"/>
              </a:solidFill>
            </a:endParaRPr>
          </a:p>
        </p:txBody>
      </p:sp>
      <p:sp>
        <p:nvSpPr>
          <p:cNvPr id="17" name="TextBox 16">
            <a:extLst>
              <a:ext uri="{FF2B5EF4-FFF2-40B4-BE49-F238E27FC236}">
                <a16:creationId xmlns:a16="http://schemas.microsoft.com/office/drawing/2014/main" xmlns="" id="{EC838B2C-C5F5-4C44-AD7D-7047A1437F0E}"/>
              </a:ext>
            </a:extLst>
          </p:cNvPr>
          <p:cNvSpPr txBox="1"/>
          <p:nvPr/>
        </p:nvSpPr>
        <p:spPr>
          <a:xfrm>
            <a:off x="825945" y="2387981"/>
            <a:ext cx="4380039" cy="2092881"/>
          </a:xfrm>
          <a:prstGeom prst="rect">
            <a:avLst/>
          </a:prstGeom>
          <a:noFill/>
        </p:spPr>
        <p:txBody>
          <a:bodyPr wrap="square" rtlCol="0">
            <a:spAutoFit/>
          </a:bodyPr>
          <a:lstStyle/>
          <a:p>
            <a:r>
              <a:rPr lang="en-US" sz="2000" b="1" dirty="0" err="1">
                <a:solidFill>
                  <a:srgbClr val="056895"/>
                </a:solidFill>
              </a:rPr>
              <a:t>genomDE</a:t>
            </a:r>
            <a:r>
              <a:rPr lang="en-US" sz="2000" b="1" dirty="0">
                <a:solidFill>
                  <a:srgbClr val="056895"/>
                </a:solidFill>
              </a:rPr>
              <a:t> :</a:t>
            </a:r>
          </a:p>
          <a:p>
            <a:pPr>
              <a:spcAft>
                <a:spcPts val="1200"/>
              </a:spcAft>
            </a:pPr>
            <a:r>
              <a:rPr lang="en-US" sz="2000" b="1" dirty="0">
                <a:solidFill>
                  <a:srgbClr val="056895"/>
                </a:solidFill>
              </a:rPr>
              <a:t>National </a:t>
            </a:r>
            <a:r>
              <a:rPr lang="en-US" sz="2000" b="1" dirty="0" smtClean="0">
                <a:solidFill>
                  <a:srgbClr val="056895"/>
                </a:solidFill>
              </a:rPr>
              <a:t>and European initiatives</a:t>
            </a:r>
          </a:p>
          <a:p>
            <a:r>
              <a:rPr lang="en-US" sz="2000" b="1" i="1" dirty="0" err="1" smtClean="0">
                <a:solidFill>
                  <a:srgbClr val="056895"/>
                </a:solidFill>
              </a:rPr>
              <a:t>genomDE</a:t>
            </a:r>
            <a:r>
              <a:rPr lang="en-US" sz="2000" b="1" i="1" dirty="0" smtClean="0">
                <a:solidFill>
                  <a:srgbClr val="056895"/>
                </a:solidFill>
              </a:rPr>
              <a:t>: </a:t>
            </a:r>
            <a:r>
              <a:rPr lang="en-US" sz="2000" b="1" i="1" dirty="0" err="1" smtClean="0">
                <a:solidFill>
                  <a:srgbClr val="056895"/>
                </a:solidFill>
              </a:rPr>
              <a:t>Nationale</a:t>
            </a:r>
            <a:r>
              <a:rPr lang="en-US" sz="2000" b="1" i="1" dirty="0" smtClean="0">
                <a:solidFill>
                  <a:srgbClr val="056895"/>
                </a:solidFill>
              </a:rPr>
              <a:t> </a:t>
            </a:r>
            <a:r>
              <a:rPr lang="en-US" sz="2000" b="1" i="1" dirty="0">
                <a:solidFill>
                  <a:srgbClr val="056895"/>
                </a:solidFill>
              </a:rPr>
              <a:t>und </a:t>
            </a:r>
            <a:r>
              <a:rPr lang="en-US" sz="2000" b="1" i="1" dirty="0" err="1">
                <a:solidFill>
                  <a:srgbClr val="056895"/>
                </a:solidFill>
              </a:rPr>
              <a:t>europäische</a:t>
            </a:r>
            <a:r>
              <a:rPr lang="en-US" sz="2000" b="1" i="1" dirty="0">
                <a:solidFill>
                  <a:srgbClr val="056895"/>
                </a:solidFill>
              </a:rPr>
              <a:t> </a:t>
            </a:r>
            <a:r>
              <a:rPr lang="en-US" sz="2000" b="1" i="1" dirty="0" err="1">
                <a:solidFill>
                  <a:srgbClr val="056895"/>
                </a:solidFill>
              </a:rPr>
              <a:t>Genominitiativen</a:t>
            </a:r>
            <a:endParaRPr lang="en-US" sz="2000" b="1" i="1" dirty="0">
              <a:solidFill>
                <a:srgbClr val="056895"/>
              </a:solidFill>
            </a:endParaRPr>
          </a:p>
          <a:p>
            <a:endParaRPr lang="en-US" sz="2000" b="1" dirty="0" smtClean="0">
              <a:solidFill>
                <a:srgbClr val="056895"/>
              </a:solidFill>
            </a:endParaRPr>
          </a:p>
          <a:p>
            <a:endParaRPr lang="en-US" sz="2000" b="1" dirty="0">
              <a:solidFill>
                <a:srgbClr val="056895"/>
              </a:solidFill>
            </a:endParaRPr>
          </a:p>
        </p:txBody>
      </p:sp>
      <p:sp>
        <p:nvSpPr>
          <p:cNvPr id="18" name="TextBox 17">
            <a:extLst>
              <a:ext uri="{FF2B5EF4-FFF2-40B4-BE49-F238E27FC236}">
                <a16:creationId xmlns:a16="http://schemas.microsoft.com/office/drawing/2014/main" xmlns="" id="{4B956F23-CE6D-4177-ACF0-4BF9D50FDE8A}"/>
              </a:ext>
            </a:extLst>
          </p:cNvPr>
          <p:cNvSpPr txBox="1"/>
          <p:nvPr/>
        </p:nvSpPr>
        <p:spPr>
          <a:xfrm>
            <a:off x="825945" y="4189961"/>
            <a:ext cx="5478602" cy="1477328"/>
          </a:xfrm>
          <a:prstGeom prst="rect">
            <a:avLst/>
          </a:prstGeom>
          <a:noFill/>
        </p:spPr>
        <p:txBody>
          <a:bodyPr wrap="square" rtlCol="0">
            <a:spAutoFit/>
          </a:bodyPr>
          <a:lstStyle/>
          <a:p>
            <a:r>
              <a:rPr lang="en-US" b="1" dirty="0">
                <a:solidFill>
                  <a:srgbClr val="E43941"/>
                </a:solidFill>
              </a:rPr>
              <a:t>30th November </a:t>
            </a:r>
            <a:r>
              <a:rPr lang="en-US" b="1" dirty="0" smtClean="0">
                <a:solidFill>
                  <a:srgbClr val="E43941"/>
                </a:solidFill>
              </a:rPr>
              <a:t>2020 </a:t>
            </a:r>
          </a:p>
          <a:p>
            <a:r>
              <a:rPr lang="en-US" b="1" i="1" dirty="0" smtClean="0">
                <a:solidFill>
                  <a:srgbClr val="E43941"/>
                </a:solidFill>
              </a:rPr>
              <a:t>30</a:t>
            </a:r>
            <a:r>
              <a:rPr lang="en-US" b="1" i="1" dirty="0">
                <a:solidFill>
                  <a:srgbClr val="E43941"/>
                </a:solidFill>
              </a:rPr>
              <a:t>. November 2020</a:t>
            </a:r>
          </a:p>
          <a:p>
            <a:r>
              <a:rPr lang="en-US" b="1" dirty="0"/>
              <a:t>DIGITAL </a:t>
            </a:r>
            <a:r>
              <a:rPr lang="en-US" b="1" dirty="0" smtClean="0"/>
              <a:t>EVENT </a:t>
            </a:r>
          </a:p>
          <a:p>
            <a:r>
              <a:rPr lang="en-US" b="1" i="1" dirty="0" smtClean="0"/>
              <a:t>DIGITALE </a:t>
            </a:r>
            <a:r>
              <a:rPr lang="en-US" b="1" i="1" dirty="0"/>
              <a:t>VERANSTALTUNG </a:t>
            </a:r>
          </a:p>
          <a:p>
            <a:endParaRPr lang="en-US" b="1" dirty="0">
              <a:solidFill>
                <a:srgbClr val="E43941"/>
              </a:solidFill>
            </a:endParaRPr>
          </a:p>
        </p:txBody>
      </p:sp>
    </p:spTree>
    <p:extLst>
      <p:ext uri="{BB962C8B-B14F-4D97-AF65-F5344CB8AC3E}">
        <p14:creationId xmlns:p14="http://schemas.microsoft.com/office/powerpoint/2010/main" val="30485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281799" y="3536684"/>
            <a:ext cx="2461526" cy="10543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latin typeface="Calibri" panose="020F0502020204030204" pitchFamily="34" charset="0"/>
                <a:cs typeface="Calibri" panose="020F0502020204030204" pitchFamily="34" charset="0"/>
              </a:rPr>
              <a:t>Vielen herzlichen Dank, das war eine exzellente, sehr gut auf dem Punkt gebrachte Veranstaltung</a:t>
            </a:r>
          </a:p>
        </p:txBody>
      </p:sp>
      <p:sp>
        <p:nvSpPr>
          <p:cNvPr id="9" name="Rectángulo 8"/>
          <p:cNvSpPr/>
          <p:nvPr/>
        </p:nvSpPr>
        <p:spPr>
          <a:xfrm>
            <a:off x="571501" y="1362075"/>
            <a:ext cx="3886650" cy="1424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latin typeface="Calibri" panose="020F0502020204030204" pitchFamily="34" charset="0"/>
                <a:cs typeface="Calibri" panose="020F0502020204030204" pitchFamily="34" charset="0"/>
              </a:rPr>
              <a:t>Großes Kompliment - das war eine wirklich sehr spannende Tagung, vor allem die kompakte Vorstellung der deutschen Projekte war ein Highlight!! Bitte gerne wieder digital, das erleichtert die Teilnahme</a:t>
            </a:r>
          </a:p>
        </p:txBody>
      </p:sp>
      <p:pic>
        <p:nvPicPr>
          <p:cNvPr id="10" name="Imagen 9"/>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3859020" y="904875"/>
            <a:ext cx="833417" cy="627139"/>
          </a:xfrm>
          <a:prstGeom prst="rect">
            <a:avLst/>
          </a:prstGeom>
        </p:spPr>
      </p:pic>
      <p:sp>
        <p:nvSpPr>
          <p:cNvPr id="11" name="Rectángulo 10"/>
          <p:cNvSpPr/>
          <p:nvPr/>
        </p:nvSpPr>
        <p:spPr>
          <a:xfrm>
            <a:off x="4981575" y="2039584"/>
            <a:ext cx="3638551" cy="1655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I Mir </a:t>
            </a:r>
            <a:r>
              <a:rPr lang="en-US" sz="1600" dirty="0" err="1" smtClean="0">
                <a:latin typeface="Calibri" panose="020F0502020204030204" pitchFamily="34" charset="0"/>
                <a:cs typeface="Calibri" panose="020F0502020204030204" pitchFamily="34" charset="0"/>
              </a:rPr>
              <a:t>fehlte</a:t>
            </a:r>
            <a:r>
              <a:rPr lang="en-US" sz="1600" dirty="0" smtClean="0">
                <a:latin typeface="Calibri" panose="020F0502020204030204" pitchFamily="34" charset="0"/>
                <a:cs typeface="Calibri" panose="020F0502020204030204" pitchFamily="34" charset="0"/>
              </a:rPr>
              <a:t> die </a:t>
            </a:r>
            <a:r>
              <a:rPr lang="en-US" sz="1600" dirty="0" err="1" smtClean="0">
                <a:latin typeface="Calibri" panose="020F0502020204030204" pitchFamily="34" charset="0"/>
                <a:cs typeface="Calibri" panose="020F0502020204030204" pitchFamily="34" charset="0"/>
              </a:rPr>
              <a:t>Beteiligung</a:t>
            </a:r>
            <a:r>
              <a:rPr lang="en-US" sz="1600" dirty="0" smtClean="0">
                <a:latin typeface="Calibri" panose="020F0502020204030204" pitchFamily="34" charset="0"/>
                <a:cs typeface="Calibri" panose="020F0502020204030204" pitchFamily="34" charset="0"/>
              </a:rPr>
              <a:t> von </a:t>
            </a:r>
            <a:r>
              <a:rPr lang="en-US" sz="1600" dirty="0" err="1" smtClean="0">
                <a:latin typeface="Calibri" panose="020F0502020204030204" pitchFamily="34" charset="0"/>
                <a:cs typeface="Calibri" panose="020F0502020204030204" pitchFamily="34" charset="0"/>
              </a:rPr>
              <a:t>technologisch</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versierten</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Genomzentren</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wie</a:t>
            </a:r>
            <a:r>
              <a:rPr lang="en-US" sz="1600" dirty="0" smtClean="0">
                <a:latin typeface="Calibri" panose="020F0502020204030204" pitchFamily="34" charset="0"/>
                <a:cs typeface="Calibri" panose="020F0502020204030204" pitchFamily="34" charset="0"/>
              </a:rPr>
              <a:t> z. B. </a:t>
            </a:r>
            <a:r>
              <a:rPr lang="en-US" sz="1600" dirty="0" err="1" smtClean="0">
                <a:latin typeface="Calibri" panose="020F0502020204030204" pitchFamily="34" charset="0"/>
                <a:cs typeface="Calibri" panose="020F0502020204030204" pitchFamily="34" charset="0"/>
              </a:rPr>
              <a:t>dem</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Embl</a:t>
            </a:r>
            <a:r>
              <a:rPr lang="en-US" sz="1600" dirty="0" smtClean="0">
                <a:latin typeface="Calibri" panose="020F0502020204030204" pitchFamily="34" charset="0"/>
                <a:cs typeface="Calibri" panose="020F0502020204030204" pitchFamily="34" charset="0"/>
              </a:rPr>
              <a:t> (Vladimir Benes), TU Dresden (Andreas Dahl) </a:t>
            </a:r>
            <a:r>
              <a:rPr lang="en-US" sz="1600" dirty="0" err="1" smtClean="0">
                <a:latin typeface="Calibri" panose="020F0502020204030204" pitchFamily="34" charset="0"/>
                <a:cs typeface="Calibri" panose="020F0502020204030204" pitchFamily="34" charset="0"/>
              </a:rPr>
              <a:t>oder</a:t>
            </a:r>
            <a:r>
              <a:rPr lang="en-US" sz="1600" dirty="0" smtClean="0">
                <a:latin typeface="Calibri" panose="020F0502020204030204" pitchFamily="34" charset="0"/>
                <a:cs typeface="Calibri" panose="020F0502020204030204" pitchFamily="34" charset="0"/>
              </a:rPr>
              <a:t> der Max Planck Sequencing Core Facility in Berlin (Bernd Timmerman) </a:t>
            </a:r>
          </a:p>
        </p:txBody>
      </p:sp>
      <p:sp>
        <p:nvSpPr>
          <p:cNvPr id="17" name="Rectángulo 16"/>
          <p:cNvSpPr/>
          <p:nvPr/>
        </p:nvSpPr>
        <p:spPr>
          <a:xfrm>
            <a:off x="4798715" y="457318"/>
            <a:ext cx="4333282" cy="55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b="1" dirty="0">
                <a:solidFill>
                  <a:schemeClr val="tx1"/>
                </a:solidFill>
                <a:latin typeface="Calibri" panose="020F0502020204030204" pitchFamily="34" charset="0"/>
                <a:cs typeface="Calibri" panose="020F0502020204030204" pitchFamily="34" charset="0"/>
              </a:rPr>
              <a:t>genomDE </a:t>
            </a:r>
            <a:r>
              <a:rPr lang="de-DE" sz="3600" b="1" dirty="0" smtClean="0">
                <a:solidFill>
                  <a:schemeClr val="tx1"/>
                </a:solidFill>
                <a:latin typeface="Calibri" panose="020F0502020204030204" pitchFamily="34" charset="0"/>
                <a:cs typeface="Calibri" panose="020F0502020204030204" pitchFamily="34" charset="0"/>
              </a:rPr>
              <a:t>Konferenz</a:t>
            </a:r>
            <a:endParaRPr lang="es-ES" sz="3600" b="1" dirty="0">
              <a:solidFill>
                <a:schemeClr val="tx1"/>
              </a:solidFill>
              <a:latin typeface="Calibri" panose="020F0502020204030204" pitchFamily="34" charset="0"/>
              <a:cs typeface="Calibri" panose="020F0502020204030204" pitchFamily="34" charset="0"/>
            </a:endParaRPr>
          </a:p>
        </p:txBody>
      </p:sp>
      <p:sp>
        <p:nvSpPr>
          <p:cNvPr id="19" name="Rectángulo 18"/>
          <p:cNvSpPr/>
          <p:nvPr/>
        </p:nvSpPr>
        <p:spPr>
          <a:xfrm>
            <a:off x="4813633" y="4265850"/>
            <a:ext cx="2103251" cy="868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latin typeface="Calibri" panose="020F0502020204030204" pitchFamily="34" charset="0"/>
                <a:cs typeface="Calibri" panose="020F0502020204030204" pitchFamily="34" charset="0"/>
              </a:rPr>
              <a:t>Die Folien sollten zum Download verfügbar gemacht werden</a:t>
            </a:r>
          </a:p>
        </p:txBody>
      </p:sp>
      <p:pic>
        <p:nvPicPr>
          <p:cNvPr id="13" name="Imagen 12"/>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011083" y="1724024"/>
            <a:ext cx="753539" cy="567031"/>
          </a:xfrm>
          <a:prstGeom prst="rect">
            <a:avLst/>
          </a:prstGeom>
        </p:spPr>
      </p:pic>
      <p:pic>
        <p:nvPicPr>
          <p:cNvPr id="15" name="Imagen 14"/>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3379391" y="3158393"/>
            <a:ext cx="599392" cy="451037"/>
          </a:xfrm>
          <a:prstGeom prst="rect">
            <a:avLst/>
          </a:prstGeom>
        </p:spPr>
      </p:pic>
      <p:pic>
        <p:nvPicPr>
          <p:cNvPr id="16" name="Imagen 15"/>
          <p:cNvPicPr>
            <a:picLocks noChangeAspect="1"/>
          </p:cNvPicPr>
          <p:nvPr/>
        </p:nvPicPr>
        <p:blipFill rotWithShape="1">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6568776" y="4056990"/>
            <a:ext cx="476375" cy="358468"/>
          </a:xfrm>
          <a:prstGeom prst="rect">
            <a:avLst/>
          </a:prstGeom>
        </p:spPr>
      </p:pic>
    </p:spTree>
    <p:extLst>
      <p:ext uri="{BB962C8B-B14F-4D97-AF65-F5344CB8AC3E}">
        <p14:creationId xmlns:p14="http://schemas.microsoft.com/office/powerpoint/2010/main" val="359443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42087" y="1406189"/>
            <a:ext cx="5929646" cy="17867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latin typeface="Calibri" panose="020F0502020204030204" pitchFamily="34" charset="0"/>
                <a:cs typeface="Calibri" panose="020F0502020204030204" pitchFamily="34" charset="0"/>
              </a:rPr>
              <a:t>Wir sind uns als Forscher, Diagnostiker und Patienten einig, dass wir eine bessere Venetzung, Genomsequenzierungen, Datenspeicherung, standardisierte Analysen und Reanalysen benötigen werden. Wie sollen diese Anforderungen mit geltenden nationalen und europäischen Gesetzen (MPG, Datenschutz, etc.) in Einklang gebracht werden. Wie kann man diesen Prozess anktiv unterstützen/begleiten?</a:t>
            </a:r>
            <a:endParaRPr lang="es-ES" sz="1600" dirty="0">
              <a:latin typeface="Calibri" panose="020F0502020204030204" pitchFamily="34" charset="0"/>
              <a:cs typeface="Calibri" panose="020F0502020204030204" pitchFamily="34" charset="0"/>
            </a:endParaRPr>
          </a:p>
        </p:txBody>
      </p:sp>
      <p:sp>
        <p:nvSpPr>
          <p:cNvPr id="17" name="Rectángulo 16"/>
          <p:cNvSpPr/>
          <p:nvPr/>
        </p:nvSpPr>
        <p:spPr>
          <a:xfrm>
            <a:off x="4798715" y="457318"/>
            <a:ext cx="4333282" cy="55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b="1" dirty="0">
                <a:solidFill>
                  <a:schemeClr val="tx1"/>
                </a:solidFill>
                <a:latin typeface="Calibri" panose="020F0502020204030204" pitchFamily="34" charset="0"/>
                <a:cs typeface="Calibri" panose="020F0502020204030204" pitchFamily="34" charset="0"/>
              </a:rPr>
              <a:t>genomDE initiative</a:t>
            </a:r>
            <a:endParaRPr lang="es-ES" sz="3600" b="1" dirty="0">
              <a:solidFill>
                <a:schemeClr val="tx1"/>
              </a:solidFill>
              <a:latin typeface="Calibri" panose="020F0502020204030204" pitchFamily="34" charset="0"/>
              <a:cs typeface="Calibri" panose="020F0502020204030204" pitchFamily="34" charset="0"/>
            </a:endParaRPr>
          </a:p>
        </p:txBody>
      </p:sp>
      <p:sp>
        <p:nvSpPr>
          <p:cNvPr id="18" name="Rectángulo 17"/>
          <p:cNvSpPr/>
          <p:nvPr/>
        </p:nvSpPr>
        <p:spPr>
          <a:xfrm>
            <a:off x="1263650" y="3499602"/>
            <a:ext cx="6346877" cy="17005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latin typeface="Calibri" panose="020F0502020204030204" pitchFamily="34" charset="0"/>
                <a:cs typeface="Calibri" panose="020F0502020204030204" pitchFamily="34" charset="0"/>
              </a:rPr>
              <a:t>Ich halte dies für eine exzellente Initiative und gratuliere für die exzellente Arbeit, die die Leitung und alle Beteiligten hier hinein stecken. </a:t>
            </a:r>
          </a:p>
          <a:p>
            <a:r>
              <a:rPr lang="de-DE" sz="1600" dirty="0">
                <a:latin typeface="Calibri" panose="020F0502020204030204" pitchFamily="34" charset="0"/>
                <a:cs typeface="Calibri" panose="020F0502020204030204" pitchFamily="34" charset="0"/>
              </a:rPr>
              <a:t>Ich halte es noch für einen wichtigen Punkt alle Stakeholder, auch privater oder kommerzieller Art mit einzubinden. Diese stellen aus meiner mehrjährigen Erfahrung schon heute mehr als 50% der genomischen Analysen in der täglichen Versorgung..</a:t>
            </a:r>
            <a:endParaRPr lang="es-ES" sz="1600" dirty="0">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7396268" y="3108960"/>
            <a:ext cx="833417" cy="627139"/>
          </a:xfrm>
          <a:prstGeom prst="rect">
            <a:avLst/>
          </a:prstGeom>
        </p:spPr>
      </p:pic>
      <p:pic>
        <p:nvPicPr>
          <p:cNvPr id="8" name="Imagen 7"/>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6480428" y="1031787"/>
            <a:ext cx="766657" cy="576903"/>
          </a:xfrm>
          <a:prstGeom prst="rect">
            <a:avLst/>
          </a:prstGeom>
        </p:spPr>
      </p:pic>
    </p:spTree>
    <p:extLst>
      <p:ext uri="{BB962C8B-B14F-4D97-AF65-F5344CB8AC3E}">
        <p14:creationId xmlns:p14="http://schemas.microsoft.com/office/powerpoint/2010/main" val="3120164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0BCEAE0-14A5-4FBE-9397-5E7C8B944465}"/>
              </a:ext>
            </a:extLst>
          </p:cNvPr>
          <p:cNvSpPr>
            <a:spLocks noGrp="1"/>
          </p:cNvSpPr>
          <p:nvPr>
            <p:ph type="title"/>
          </p:nvPr>
        </p:nvSpPr>
        <p:spPr/>
        <p:txBody>
          <a:bodyPr/>
          <a:lstStyle/>
          <a:p>
            <a:r>
              <a:rPr lang="en-US" sz="8800" dirty="0" smtClean="0"/>
              <a:t>Thank you</a:t>
            </a:r>
            <a:endParaRPr lang="en-US" sz="8800" dirty="0"/>
          </a:p>
        </p:txBody>
      </p:sp>
      <p:sp>
        <p:nvSpPr>
          <p:cNvPr id="8" name="Text Placeholder 7">
            <a:extLst>
              <a:ext uri="{FF2B5EF4-FFF2-40B4-BE49-F238E27FC236}">
                <a16:creationId xmlns:a16="http://schemas.microsoft.com/office/drawing/2014/main" xmlns="" id="{EC1E7CB7-2625-404F-ADE6-105762A7D7DD}"/>
              </a:ext>
            </a:extLst>
          </p:cNvPr>
          <p:cNvSpPr>
            <a:spLocks noGrp="1"/>
          </p:cNvSpPr>
          <p:nvPr>
            <p:ph type="body" sz="half" idx="2"/>
          </p:nvPr>
        </p:nvSpPr>
        <p:spPr/>
        <p:txBody>
          <a:bodyPr/>
          <a:lstStyle/>
          <a:p>
            <a:r>
              <a:rPr lang="en-US" sz="8800" i="1" dirty="0" err="1" smtClean="0"/>
              <a:t>Vielen</a:t>
            </a:r>
            <a:r>
              <a:rPr lang="en-US" sz="8800" i="1" dirty="0" smtClean="0"/>
              <a:t> Dank</a:t>
            </a:r>
            <a:endParaRPr lang="en-US" sz="8800" i="1" dirty="0"/>
          </a:p>
        </p:txBody>
      </p:sp>
    </p:spTree>
    <p:extLst>
      <p:ext uri="{BB962C8B-B14F-4D97-AF65-F5344CB8AC3E}">
        <p14:creationId xmlns:p14="http://schemas.microsoft.com/office/powerpoint/2010/main" val="164830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ágono 29"/>
          <p:cNvSpPr/>
          <p:nvPr/>
        </p:nvSpPr>
        <p:spPr>
          <a:xfrm rot="5400000">
            <a:off x="2474960"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ágono 37"/>
          <p:cNvSpPr/>
          <p:nvPr/>
        </p:nvSpPr>
        <p:spPr>
          <a:xfrm rot="5400000">
            <a:off x="4542031"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ágono 39"/>
          <p:cNvSpPr/>
          <p:nvPr/>
        </p:nvSpPr>
        <p:spPr>
          <a:xfrm rot="5400000">
            <a:off x="6609102"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ángulo 51"/>
          <p:cNvSpPr/>
          <p:nvPr/>
        </p:nvSpPr>
        <p:spPr>
          <a:xfrm>
            <a:off x="458049" y="5196313"/>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ángulo 50"/>
          <p:cNvSpPr/>
          <p:nvPr/>
        </p:nvSpPr>
        <p:spPr>
          <a:xfrm>
            <a:off x="458049" y="4383405"/>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ángulo 49"/>
          <p:cNvSpPr/>
          <p:nvPr/>
        </p:nvSpPr>
        <p:spPr>
          <a:xfrm>
            <a:off x="458049" y="2645228"/>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435190" y="1598086"/>
            <a:ext cx="45719" cy="3780000"/>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ágono 44"/>
          <p:cNvSpPr/>
          <p:nvPr/>
        </p:nvSpPr>
        <p:spPr>
          <a:xfrm rot="5400000">
            <a:off x="407178"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1838723" y="2112472"/>
            <a:ext cx="5834732" cy="338554"/>
          </a:xfrm>
          <a:prstGeom prst="rect">
            <a:avLst/>
          </a:prstGeom>
          <a:noFill/>
        </p:spPr>
        <p:txBody>
          <a:bodyPr wrap="square" rtlCol="0">
            <a:spAutoFit/>
          </a:bodyPr>
          <a:lstStyle/>
          <a:p>
            <a:r>
              <a:rPr lang="es-ES" sz="1600" dirty="0" smtClean="0">
                <a:latin typeface="Calibri" panose="020F0502020204030204" pitchFamily="34" charset="0"/>
                <a:cs typeface="Calibri" panose="020F0502020204030204" pitchFamily="34" charset="0"/>
              </a:rPr>
              <a:t>Are </a:t>
            </a:r>
            <a:r>
              <a:rPr lang="es-ES" sz="1600" b="1" dirty="0" err="1" smtClean="0">
                <a:latin typeface="Calibri" panose="020F0502020204030204" pitchFamily="34" charset="0"/>
                <a:cs typeface="Calibri" panose="020F0502020204030204" pitchFamily="34" charset="0"/>
              </a:rPr>
              <a:t>satisfied</a:t>
            </a:r>
            <a:r>
              <a:rPr lang="es-ES" sz="1600" b="1" dirty="0">
                <a:latin typeface="Calibri" panose="020F0502020204030204" pitchFamily="34" charset="0"/>
                <a:cs typeface="Calibri" panose="020F0502020204030204" pitchFamily="34" charset="0"/>
              </a:rPr>
              <a:t> </a:t>
            </a:r>
            <a:r>
              <a:rPr lang="es-ES" sz="1600" b="1" dirty="0" err="1" smtClean="0">
                <a:latin typeface="Calibri" panose="020F0502020204030204" pitchFamily="34" charset="0"/>
                <a:cs typeface="Calibri" panose="020F0502020204030204" pitchFamily="34" charset="0"/>
              </a:rPr>
              <a:t>or</a:t>
            </a:r>
            <a:r>
              <a:rPr lang="es-ES" sz="1600" b="1" dirty="0" smtClean="0">
                <a:latin typeface="Calibri" panose="020F0502020204030204" pitchFamily="34" charset="0"/>
                <a:cs typeface="Calibri" panose="020F0502020204030204" pitchFamily="34" charset="0"/>
              </a:rPr>
              <a:t> </a:t>
            </a:r>
            <a:r>
              <a:rPr lang="es-ES" sz="1600" b="1" dirty="0" err="1" smtClean="0">
                <a:latin typeface="Calibri" panose="020F0502020204030204" pitchFamily="34" charset="0"/>
                <a:cs typeface="Calibri" panose="020F0502020204030204" pitchFamily="34" charset="0"/>
              </a:rPr>
              <a:t>very</a:t>
            </a:r>
            <a:r>
              <a:rPr lang="es-ES" sz="1600" b="1" dirty="0" smtClean="0">
                <a:latin typeface="Calibri" panose="020F0502020204030204" pitchFamily="34" charset="0"/>
                <a:cs typeface="Calibri" panose="020F0502020204030204" pitchFamily="34" charset="0"/>
              </a:rPr>
              <a:t> </a:t>
            </a:r>
            <a:r>
              <a:rPr lang="es-ES" sz="1600" b="1" dirty="0" err="1" smtClean="0">
                <a:latin typeface="Calibri" panose="020F0502020204030204" pitchFamily="34" charset="0"/>
                <a:cs typeface="Calibri" panose="020F0502020204030204" pitchFamily="34" charset="0"/>
              </a:rPr>
              <a:t>satisfied</a:t>
            </a:r>
            <a:r>
              <a:rPr lang="es-ES" sz="1600" b="1" dirty="0" smtClean="0">
                <a:latin typeface="Calibri" panose="020F0502020204030204" pitchFamily="34" charset="0"/>
                <a:cs typeface="Calibri" panose="020F0502020204030204" pitchFamily="34" charset="0"/>
              </a:rPr>
              <a:t> </a:t>
            </a:r>
            <a:r>
              <a:rPr lang="es-ES" sz="1600" b="1" dirty="0" err="1" smtClean="0">
                <a:latin typeface="Calibri" panose="020F0502020204030204" pitchFamily="34" charset="0"/>
                <a:cs typeface="Calibri" panose="020F0502020204030204" pitchFamily="34" charset="0"/>
              </a:rPr>
              <a:t>with</a:t>
            </a:r>
            <a:r>
              <a:rPr lang="es-ES" sz="1600" b="1" dirty="0" smtClean="0">
                <a:latin typeface="Calibri" panose="020F0502020204030204" pitchFamily="34" charset="0"/>
                <a:cs typeface="Calibri" panose="020F0502020204030204" pitchFamily="34" charset="0"/>
              </a:rPr>
              <a:t> </a:t>
            </a:r>
            <a:r>
              <a:rPr lang="es-ES" sz="1600" b="1" dirty="0" err="1" smtClean="0">
                <a:latin typeface="Calibri" panose="020F0502020204030204" pitchFamily="34" charset="0"/>
                <a:cs typeface="Calibri" panose="020F0502020204030204" pitchFamily="34" charset="0"/>
              </a:rPr>
              <a:t>the</a:t>
            </a:r>
            <a:r>
              <a:rPr lang="es-ES" sz="1600" b="1" dirty="0" smtClean="0">
                <a:latin typeface="Calibri" panose="020F0502020204030204" pitchFamily="34" charset="0"/>
                <a:cs typeface="Calibri" panose="020F0502020204030204" pitchFamily="34" charset="0"/>
              </a:rPr>
              <a:t> general </a:t>
            </a:r>
            <a:r>
              <a:rPr lang="es-ES" sz="1600" b="1" dirty="0" err="1" smtClean="0">
                <a:latin typeface="Calibri" panose="020F0502020204030204" pitchFamily="34" charset="0"/>
                <a:cs typeface="Calibri" panose="020F0502020204030204" pitchFamily="34" charset="0"/>
              </a:rPr>
              <a:t>overview</a:t>
            </a:r>
            <a:endParaRPr lang="es-ES" sz="1600" b="1" dirty="0">
              <a:latin typeface="Calibri" panose="020F0502020204030204" pitchFamily="34" charset="0"/>
              <a:cs typeface="Calibri" panose="020F0502020204030204" pitchFamily="34" charset="0"/>
            </a:endParaRPr>
          </a:p>
        </p:txBody>
      </p:sp>
      <p:pic>
        <p:nvPicPr>
          <p:cNvPr id="23" name="Imagen 2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12000" b="86667" l="8889" r="88444">
                        <a14:foregroundMark x1="54667" y1="23111" x2="54667" y2="23111"/>
                        <a14:foregroundMark x1="45333" y1="56444" x2="45333" y2="56444"/>
                      </a14:backgroundRemoval>
                    </a14:imgEffect>
                    <a14:imgEffect>
                      <a14:brightnessContrast bright="-40000"/>
                    </a14:imgEffect>
                  </a14:imgLayer>
                </a14:imgProps>
              </a:ext>
              <a:ext uri="{28A0092B-C50C-407E-A947-70E740481C1C}">
                <a14:useLocalDpi xmlns:a14="http://schemas.microsoft.com/office/drawing/2010/main" val="0"/>
              </a:ext>
            </a:extLst>
          </a:blip>
          <a:srcRect l="9940" t="8993" r="9940" b="12311"/>
          <a:stretch/>
        </p:blipFill>
        <p:spPr>
          <a:xfrm>
            <a:off x="3576662" y="119679"/>
            <a:ext cx="370513" cy="363936"/>
          </a:xfrm>
          <a:prstGeom prst="rect">
            <a:avLst/>
          </a:prstGeom>
        </p:spPr>
      </p:pic>
      <p:pic>
        <p:nvPicPr>
          <p:cNvPr id="24" name="Imagen 23"/>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5794" t="10995" r="4595" b="11394"/>
          <a:stretch/>
        </p:blipFill>
        <p:spPr>
          <a:xfrm>
            <a:off x="7282094" y="38574"/>
            <a:ext cx="548352" cy="474912"/>
          </a:xfrm>
          <a:prstGeom prst="rect">
            <a:avLst/>
          </a:prstGeom>
        </p:spPr>
      </p:pic>
      <p:pic>
        <p:nvPicPr>
          <p:cNvPr id="25" name="Imagen 2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68290" y="24048"/>
            <a:ext cx="534614" cy="534614"/>
          </a:xfrm>
          <a:prstGeom prst="rect">
            <a:avLst/>
          </a:prstGeom>
        </p:spPr>
      </p:pic>
      <p:sp>
        <p:nvSpPr>
          <p:cNvPr id="27" name="CuadroTexto 26"/>
          <p:cNvSpPr txBox="1"/>
          <p:nvPr/>
        </p:nvSpPr>
        <p:spPr>
          <a:xfrm>
            <a:off x="399622" y="599304"/>
            <a:ext cx="1943531" cy="1015663"/>
          </a:xfrm>
          <a:prstGeom prst="rect">
            <a:avLst/>
          </a:prstGeom>
          <a:noFill/>
        </p:spPr>
        <p:txBody>
          <a:bodyPr wrap="square" lIns="36000" rIns="0" rtlCol="0">
            <a:spAutoFit/>
          </a:bodyPr>
          <a:lstStyle/>
          <a:p>
            <a:r>
              <a:rPr lang="de-DE" sz="1200" dirty="0" smtClean="0">
                <a:latin typeface="Calibri" panose="020F0502020204030204" pitchFamily="34" charset="0"/>
                <a:cs typeface="Calibri" panose="020F0502020204030204" pitchFamily="34" charset="0"/>
              </a:rPr>
              <a:t>People connected at the event</a:t>
            </a:r>
            <a:endParaRPr lang="de-DE"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200" i="1" dirty="0" smtClean="0">
                <a:latin typeface="Calibri" panose="020F0502020204030204" pitchFamily="34" charset="0"/>
                <a:cs typeface="Calibri" panose="020F0502020204030204" pitchFamily="34" charset="0"/>
              </a:rPr>
              <a:t>90</a:t>
            </a:r>
            <a:r>
              <a:rPr lang="de-DE" sz="1200" i="1" dirty="0">
                <a:latin typeface="Calibri" panose="020F0502020204030204" pitchFamily="34" charset="0"/>
                <a:cs typeface="Calibri" panose="020F0502020204030204" pitchFamily="34" charset="0"/>
              </a:rPr>
              <a:t>% </a:t>
            </a:r>
            <a:r>
              <a:rPr lang="de-DE" sz="1200" i="1" dirty="0" smtClean="0">
                <a:latin typeface="Calibri" panose="020F0502020204030204" pitchFamily="34" charset="0"/>
                <a:cs typeface="Calibri" panose="020F0502020204030204" pitchFamily="34" charset="0"/>
              </a:rPr>
              <a:t>of the registred people</a:t>
            </a:r>
          </a:p>
          <a:p>
            <a:pPr marL="171450" indent="-171450">
              <a:buFont typeface="Arial" panose="020B0604020202020204" pitchFamily="34" charset="0"/>
              <a:buChar char="•"/>
            </a:pPr>
            <a:r>
              <a:rPr lang="de-DE" sz="1200" i="1" dirty="0" smtClean="0">
                <a:latin typeface="Calibri" panose="020F0502020204030204" pitchFamily="34" charset="0"/>
                <a:cs typeface="Calibri" panose="020F0502020204030204" pitchFamily="34" charset="0"/>
              </a:rPr>
              <a:t>70% connected for more than 3h and 60% for more than 4h</a:t>
            </a:r>
          </a:p>
        </p:txBody>
      </p:sp>
      <p:sp>
        <p:nvSpPr>
          <p:cNvPr id="28" name="CuadroTexto 27"/>
          <p:cNvSpPr txBox="1"/>
          <p:nvPr/>
        </p:nvSpPr>
        <p:spPr>
          <a:xfrm>
            <a:off x="2468674" y="566179"/>
            <a:ext cx="1926503" cy="830997"/>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Speakers from scientific, health, academic, patient and political national and international </a:t>
            </a:r>
            <a:r>
              <a:rPr lang="en-US" sz="1200" dirty="0" err="1" smtClean="0">
                <a:latin typeface="Calibri" panose="020F0502020204030204" pitchFamily="34" charset="0"/>
                <a:cs typeface="Calibri" panose="020F0502020204030204" pitchFamily="34" charset="0"/>
              </a:rPr>
              <a:t>organisations</a:t>
            </a:r>
            <a:r>
              <a:rPr lang="en-US" sz="1200"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31" name="CuadroTexto 30"/>
          <p:cNvSpPr txBox="1"/>
          <p:nvPr/>
        </p:nvSpPr>
        <p:spPr>
          <a:xfrm>
            <a:off x="520473" y="38576"/>
            <a:ext cx="920610" cy="584775"/>
          </a:xfrm>
          <a:prstGeom prst="rect">
            <a:avLst/>
          </a:prstGeom>
          <a:noFill/>
        </p:spPr>
        <p:txBody>
          <a:bodyPr wrap="square" rtlCol="0">
            <a:spAutoFit/>
          </a:bodyPr>
          <a:lstStyle/>
          <a:p>
            <a:r>
              <a:rPr lang="es-ES" sz="3200" b="1" dirty="0" smtClean="0">
                <a:solidFill>
                  <a:srgbClr val="E43B41"/>
                </a:solidFill>
                <a:latin typeface="Calibri" panose="020F0502020204030204" pitchFamily="34" charset="0"/>
                <a:cs typeface="Calibri" panose="020F0502020204030204" pitchFamily="34" charset="0"/>
              </a:rPr>
              <a:t>270</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2" name="CuadroTexto 31"/>
          <p:cNvSpPr txBox="1"/>
          <p:nvPr/>
        </p:nvSpPr>
        <p:spPr>
          <a:xfrm>
            <a:off x="2856294"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31</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4" name="CuadroTexto 33"/>
          <p:cNvSpPr txBox="1"/>
          <p:nvPr/>
        </p:nvSpPr>
        <p:spPr>
          <a:xfrm>
            <a:off x="4520698" y="599303"/>
            <a:ext cx="1957307" cy="646331"/>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Presentation of some of the main German lighthouse projects</a:t>
            </a:r>
            <a:endParaRPr lang="de-DE" sz="1200" dirty="0">
              <a:latin typeface="Calibri" panose="020F0502020204030204" pitchFamily="34" charset="0"/>
              <a:cs typeface="Calibri" panose="020F0502020204030204" pitchFamily="34" charset="0"/>
            </a:endParaRPr>
          </a:p>
        </p:txBody>
      </p:sp>
      <p:sp>
        <p:nvSpPr>
          <p:cNvPr id="35" name="CuadroTexto 34"/>
          <p:cNvSpPr txBox="1"/>
          <p:nvPr/>
        </p:nvSpPr>
        <p:spPr>
          <a:xfrm>
            <a:off x="5102145"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6</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6" name="CuadroTexto 35"/>
          <p:cNvSpPr txBox="1"/>
          <p:nvPr/>
        </p:nvSpPr>
        <p:spPr>
          <a:xfrm>
            <a:off x="6814643"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4</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7" name="CuadroTexto 36"/>
          <p:cNvSpPr txBox="1"/>
          <p:nvPr/>
        </p:nvSpPr>
        <p:spPr>
          <a:xfrm>
            <a:off x="6603526" y="599303"/>
            <a:ext cx="1925793" cy="461665"/>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Presentation of European First-Level Genomics Projects</a:t>
            </a:r>
            <a:endParaRPr lang="en-US" sz="1200" dirty="0">
              <a:latin typeface="Calibri" panose="020F0502020204030204" pitchFamily="34" charset="0"/>
              <a:cs typeface="Calibri" panose="020F0502020204030204" pitchFamily="34" charset="0"/>
            </a:endParaRPr>
          </a:p>
        </p:txBody>
      </p:sp>
      <p:sp>
        <p:nvSpPr>
          <p:cNvPr id="39" name="CuadroTexto 38"/>
          <p:cNvSpPr txBox="1"/>
          <p:nvPr/>
        </p:nvSpPr>
        <p:spPr>
          <a:xfrm>
            <a:off x="2018254" y="2439710"/>
            <a:ext cx="2398901" cy="1200329"/>
          </a:xfrm>
          <a:prstGeom prst="rect">
            <a:avLst/>
          </a:prstGeom>
          <a:noFill/>
        </p:spPr>
        <p:txBody>
          <a:bodyPr wrap="square" rtlCol="0">
            <a:spAutoFit/>
          </a:bodyPr>
          <a:lstStyle/>
          <a:p>
            <a:r>
              <a:rPr lang="es-ES" sz="2400" b="1" dirty="0">
                <a:solidFill>
                  <a:srgbClr val="575757"/>
                </a:solidFill>
                <a:latin typeface="Calibri" panose="020F0502020204030204" pitchFamily="34" charset="0"/>
                <a:cs typeface="Calibri" panose="020F0502020204030204" pitchFamily="34" charset="0"/>
              </a:rPr>
              <a:t>88% </a:t>
            </a:r>
            <a:r>
              <a:rPr lang="es-ES" sz="1200" dirty="0" smtClean="0">
                <a:latin typeface="Calibri" panose="020F0502020204030204" pitchFamily="34" charset="0"/>
                <a:cs typeface="Calibri" panose="020F0502020204030204" pitchFamily="34" charset="0"/>
              </a:rPr>
              <a:t>Agenda</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84% </a:t>
            </a:r>
            <a:r>
              <a:rPr lang="es-ES" sz="1200" dirty="0" err="1" smtClean="0">
                <a:latin typeface="Calibri" panose="020F0502020204030204" pitchFamily="34" charset="0"/>
                <a:cs typeface="Calibri" panose="020F0502020204030204" pitchFamily="34" charset="0"/>
              </a:rPr>
              <a:t>Speakers</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92% </a:t>
            </a:r>
            <a:r>
              <a:rPr lang="es-ES" sz="1200" dirty="0" err="1">
                <a:latin typeface="Calibri" panose="020F0502020204030204" pitchFamily="34" charset="0"/>
                <a:cs typeface="Calibri" panose="020F0502020204030204" pitchFamily="34" charset="0"/>
              </a:rPr>
              <a:t>Moderation</a:t>
            </a:r>
            <a:endParaRPr lang="es-ES" sz="1200" dirty="0">
              <a:latin typeface="Calibri" panose="020F0502020204030204" pitchFamily="34" charset="0"/>
              <a:cs typeface="Calibri" panose="020F0502020204030204" pitchFamily="34" charset="0"/>
            </a:endParaRPr>
          </a:p>
        </p:txBody>
      </p:sp>
      <p:sp>
        <p:nvSpPr>
          <p:cNvPr id="43" name="CuadroTexto 42"/>
          <p:cNvSpPr txBox="1"/>
          <p:nvPr/>
        </p:nvSpPr>
        <p:spPr>
          <a:xfrm>
            <a:off x="3881490" y="2438778"/>
            <a:ext cx="2883557" cy="830997"/>
          </a:xfrm>
          <a:prstGeom prst="rect">
            <a:avLst/>
          </a:prstGeom>
          <a:noFill/>
        </p:spPr>
        <p:txBody>
          <a:bodyPr wrap="square" rtlCol="0">
            <a:spAutoFit/>
          </a:bodyPr>
          <a:lstStyle/>
          <a:p>
            <a:r>
              <a:rPr lang="es-ES" sz="2400" b="1" dirty="0">
                <a:solidFill>
                  <a:srgbClr val="575757"/>
                </a:solidFill>
                <a:latin typeface="Calibri" panose="020F0502020204030204" pitchFamily="34" charset="0"/>
                <a:cs typeface="Calibri" panose="020F0502020204030204" pitchFamily="34" charset="0"/>
              </a:rPr>
              <a:t>88% </a:t>
            </a:r>
            <a:r>
              <a:rPr lang="es-ES" sz="1200" dirty="0" err="1">
                <a:latin typeface="Calibri" panose="020F0502020204030204" pitchFamily="34" charset="0"/>
                <a:cs typeface="Calibri" panose="020F0502020204030204" pitchFamily="34" charset="0"/>
              </a:rPr>
              <a:t>Organisation</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76% </a:t>
            </a:r>
            <a:r>
              <a:rPr lang="es-ES" sz="1200" dirty="0" err="1" smtClean="0">
                <a:latin typeface="Calibri" panose="020F0502020204030204" pitchFamily="34" charset="0"/>
                <a:cs typeface="Calibri" panose="020F0502020204030204" pitchFamily="34" charset="0"/>
              </a:rPr>
              <a:t>Technical</a:t>
            </a:r>
            <a:r>
              <a:rPr lang="es-ES" sz="1200" dirty="0" smtClean="0">
                <a:latin typeface="Calibri" panose="020F0502020204030204" pitchFamily="34" charset="0"/>
                <a:cs typeface="Calibri" panose="020F0502020204030204" pitchFamily="34" charset="0"/>
              </a:rPr>
              <a:t> </a:t>
            </a:r>
            <a:r>
              <a:rPr lang="es-ES" sz="1200" dirty="0" err="1" smtClean="0">
                <a:latin typeface="Calibri" panose="020F0502020204030204" pitchFamily="34" charset="0"/>
                <a:cs typeface="Calibri" panose="020F0502020204030204" pitchFamily="34" charset="0"/>
              </a:rPr>
              <a:t>platform</a:t>
            </a:r>
            <a:endParaRPr lang="es-ES" sz="1200" dirty="0">
              <a:latin typeface="Calibri" panose="020F0502020204030204" pitchFamily="34" charset="0"/>
              <a:cs typeface="Calibri" panose="020F0502020204030204" pitchFamily="34" charset="0"/>
            </a:endParaRPr>
          </a:p>
        </p:txBody>
      </p:sp>
      <p:sp>
        <p:nvSpPr>
          <p:cNvPr id="44" name="CuadroTexto 43"/>
          <p:cNvSpPr txBox="1"/>
          <p:nvPr/>
        </p:nvSpPr>
        <p:spPr>
          <a:xfrm>
            <a:off x="722184" y="1990503"/>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92%</a:t>
            </a:r>
            <a:endParaRPr lang="es-ES" sz="2400" dirty="0">
              <a:solidFill>
                <a:srgbClr val="F1CF3D"/>
              </a:solidFill>
              <a:latin typeface="Calibri" panose="020F0502020204030204" pitchFamily="34" charset="0"/>
              <a:cs typeface="Calibri" panose="020F0502020204030204" pitchFamily="34" charset="0"/>
            </a:endParaRPr>
          </a:p>
        </p:txBody>
      </p:sp>
      <p:sp>
        <p:nvSpPr>
          <p:cNvPr id="48" name="CuadroTexto 47"/>
          <p:cNvSpPr txBox="1"/>
          <p:nvPr/>
        </p:nvSpPr>
        <p:spPr>
          <a:xfrm>
            <a:off x="722184" y="3673527"/>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88%</a:t>
            </a:r>
            <a:endParaRPr lang="es-ES" sz="2400" dirty="0">
              <a:solidFill>
                <a:srgbClr val="F1CF3D"/>
              </a:solidFill>
              <a:latin typeface="Calibri" panose="020F0502020204030204" pitchFamily="34" charset="0"/>
              <a:cs typeface="Calibri" panose="020F0502020204030204" pitchFamily="34" charset="0"/>
            </a:endParaRPr>
          </a:p>
        </p:txBody>
      </p:sp>
      <p:sp>
        <p:nvSpPr>
          <p:cNvPr id="49" name="CuadroTexto 48"/>
          <p:cNvSpPr txBox="1"/>
          <p:nvPr/>
        </p:nvSpPr>
        <p:spPr>
          <a:xfrm>
            <a:off x="1838722" y="3750561"/>
            <a:ext cx="6181327"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consider </a:t>
            </a:r>
            <a:r>
              <a:rPr lang="en-US" sz="1600" dirty="0">
                <a:latin typeface="Calibri" panose="020F0502020204030204" pitchFamily="34" charset="0"/>
                <a:cs typeface="Calibri" panose="020F0502020204030204" pitchFamily="34" charset="0"/>
              </a:rPr>
              <a:t>that the content </a:t>
            </a:r>
            <a:r>
              <a:rPr lang="en-US" sz="1600" dirty="0" smtClean="0">
                <a:latin typeface="Calibri" panose="020F0502020204030204" pitchFamily="34" charset="0"/>
                <a:cs typeface="Calibri" panose="020F0502020204030204" pitchFamily="34" charset="0"/>
              </a:rPr>
              <a:t>of the Conference was </a:t>
            </a:r>
            <a:r>
              <a:rPr lang="en-US" sz="1600" b="1" dirty="0">
                <a:latin typeface="Calibri" panose="020F0502020204030204" pitchFamily="34" charset="0"/>
                <a:cs typeface="Calibri" panose="020F0502020204030204" pitchFamily="34" charset="0"/>
              </a:rPr>
              <a:t>relevant o</a:t>
            </a:r>
            <a:r>
              <a:rPr lang="en-US" sz="1600" b="1" dirty="0" smtClean="0">
                <a:latin typeface="Calibri" panose="020F0502020204030204" pitchFamily="34" charset="0"/>
                <a:cs typeface="Calibri" panose="020F0502020204030204" pitchFamily="34" charset="0"/>
              </a:rPr>
              <a:t>r very relevant for </a:t>
            </a:r>
            <a:r>
              <a:rPr lang="en-US" sz="1600" b="1" dirty="0">
                <a:latin typeface="Calibri" panose="020F0502020204030204" pitchFamily="34" charset="0"/>
                <a:cs typeface="Calibri" panose="020F0502020204030204" pitchFamily="34" charset="0"/>
              </a:rPr>
              <a:t>the </a:t>
            </a:r>
            <a:r>
              <a:rPr lang="en-US" sz="1600" b="1" dirty="0" err="1">
                <a:latin typeface="Calibri" panose="020F0502020204030204" pitchFamily="34" charset="0"/>
                <a:cs typeface="Calibri" panose="020F0502020204030204" pitchFamily="34" charset="0"/>
              </a:rPr>
              <a:t>definion</a:t>
            </a:r>
            <a:r>
              <a:rPr lang="en-US" sz="1600" b="1" dirty="0">
                <a:latin typeface="Calibri" panose="020F0502020204030204" pitchFamily="34" charset="0"/>
                <a:cs typeface="Calibri" panose="020F0502020204030204" pitchFamily="34" charset="0"/>
              </a:rPr>
              <a:t> of the </a:t>
            </a:r>
            <a:r>
              <a:rPr lang="en-US" sz="1600" b="1" dirty="0" err="1">
                <a:latin typeface="Calibri" panose="020F0502020204030204" pitchFamily="34" charset="0"/>
                <a:cs typeface="Calibri" panose="020F0502020204030204" pitchFamily="34" charset="0"/>
              </a:rPr>
              <a:t>genomDE</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concept</a:t>
            </a:r>
            <a:endParaRPr lang="de-DE" sz="1600" b="1" dirty="0" smtClean="0">
              <a:latin typeface="Calibri" panose="020F0502020204030204" pitchFamily="34" charset="0"/>
              <a:cs typeface="Calibri" panose="020F0502020204030204" pitchFamily="34" charset="0"/>
            </a:endParaRPr>
          </a:p>
        </p:txBody>
      </p:sp>
      <p:sp>
        <p:nvSpPr>
          <p:cNvPr id="53" name="CuadroTexto 52"/>
          <p:cNvSpPr txBox="1"/>
          <p:nvPr/>
        </p:nvSpPr>
        <p:spPr>
          <a:xfrm>
            <a:off x="722184" y="4497693"/>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96%</a:t>
            </a:r>
            <a:endParaRPr lang="es-ES" sz="2400" dirty="0">
              <a:solidFill>
                <a:srgbClr val="F1CF3D"/>
              </a:solidFill>
              <a:latin typeface="Calibri" panose="020F0502020204030204" pitchFamily="34" charset="0"/>
              <a:cs typeface="Calibri" panose="020F0502020204030204" pitchFamily="34" charset="0"/>
            </a:endParaRPr>
          </a:p>
        </p:txBody>
      </p:sp>
      <p:sp>
        <p:nvSpPr>
          <p:cNvPr id="54" name="CuadroTexto 53"/>
          <p:cNvSpPr txBox="1"/>
          <p:nvPr/>
        </p:nvSpPr>
        <p:spPr>
          <a:xfrm>
            <a:off x="1838722" y="4752826"/>
            <a:ext cx="6181327"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would like </a:t>
            </a:r>
            <a:r>
              <a:rPr lang="en-US" sz="1600" dirty="0">
                <a:latin typeface="Calibri" panose="020F0502020204030204" pitchFamily="34" charset="0"/>
                <a:cs typeface="Calibri" panose="020F0502020204030204" pitchFamily="34" charset="0"/>
              </a:rPr>
              <a:t>to </a:t>
            </a:r>
            <a:r>
              <a:rPr lang="en-US" sz="1600" b="1" dirty="0">
                <a:latin typeface="Calibri" panose="020F0502020204030204" pitchFamily="34" charset="0"/>
                <a:cs typeface="Calibri" panose="020F0502020204030204" pitchFamily="34" charset="0"/>
              </a:rPr>
              <a:t>receive more information about the </a:t>
            </a:r>
            <a:r>
              <a:rPr lang="en-US" sz="1600" b="1" dirty="0" err="1">
                <a:latin typeface="Calibri" panose="020F0502020204030204" pitchFamily="34" charset="0"/>
                <a:cs typeface="Calibri" panose="020F0502020204030204" pitchFamily="34" charset="0"/>
              </a:rPr>
              <a:t>genomDE</a:t>
            </a:r>
            <a:r>
              <a:rPr lang="en-US" sz="1600" b="1" dirty="0">
                <a:latin typeface="Calibri" panose="020F0502020204030204" pitchFamily="34" charset="0"/>
                <a:cs typeface="Calibri" panose="020F0502020204030204" pitchFamily="34" charset="0"/>
              </a:rPr>
              <a:t> initiative in the </a:t>
            </a:r>
            <a:r>
              <a:rPr lang="en-US" sz="1600" b="1" dirty="0" smtClean="0">
                <a:latin typeface="Calibri" panose="020F0502020204030204" pitchFamily="34" charset="0"/>
                <a:cs typeface="Calibri" panose="020F0502020204030204" pitchFamily="34" charset="0"/>
              </a:rPr>
              <a:t>future</a:t>
            </a:r>
            <a:endParaRPr lang="de-DE" sz="1600" b="1" dirty="0" smtClean="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2539" b="99023" l="10000" r="90000">
                        <a14:foregroundMark x1="35111" y1="12500" x2="35111" y2="12500"/>
                        <a14:foregroundMark x1="30778" y1="43945" x2="30778" y2="43945"/>
                        <a14:foregroundMark x1="50556" y1="38086" x2="50556" y2="38086"/>
                        <a14:foregroundMark x1="65444" y1="19141" x2="65444" y2="19141"/>
                        <a14:foregroundMark x1="73000" y1="41602" x2="73000" y2="41602"/>
                      </a14:backgroundRemoval>
                    </a14:imgEffect>
                  </a14:imgLayer>
                </a14:imgProps>
              </a:ext>
              <a:ext uri="{28A0092B-C50C-407E-A947-70E740481C1C}">
                <a14:useLocalDpi xmlns:a14="http://schemas.microsoft.com/office/drawing/2010/main" val="0"/>
              </a:ext>
            </a:extLst>
          </a:blip>
          <a:srcRect l="20222" r="20889"/>
          <a:stretch/>
        </p:blipFill>
        <p:spPr>
          <a:xfrm>
            <a:off x="1415205" y="136803"/>
            <a:ext cx="404254" cy="390525"/>
          </a:xfrm>
          <a:prstGeom prst="rect">
            <a:avLst/>
          </a:prstGeom>
        </p:spPr>
      </p:pic>
    </p:spTree>
    <p:extLst>
      <p:ext uri="{BB962C8B-B14F-4D97-AF65-F5344CB8AC3E}">
        <p14:creationId xmlns:p14="http://schemas.microsoft.com/office/powerpoint/2010/main" val="224444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rotWithShape="1">
          <a:blip r:embed="rId2">
            <a:grayscl/>
            <a:extLst>
              <a:ext uri="{28A0092B-C50C-407E-A947-70E740481C1C}">
                <a14:useLocalDpi xmlns:a14="http://schemas.microsoft.com/office/drawing/2010/main" val="0"/>
              </a:ext>
            </a:extLst>
          </a:blip>
          <a:srcRect l="28115" r="35057" b="18899"/>
          <a:stretch/>
        </p:blipFill>
        <p:spPr bwMode="auto">
          <a:xfrm>
            <a:off x="338454" y="550395"/>
            <a:ext cx="1102360" cy="1441450"/>
          </a:xfrm>
          <a:prstGeom prst="ellipse">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3">
            <a:grayscl/>
            <a:extLst>
              <a:ext uri="{28A0092B-C50C-407E-A947-70E740481C1C}">
                <a14:useLocalDpi xmlns:a14="http://schemas.microsoft.com/office/drawing/2010/main" val="0"/>
              </a:ext>
            </a:extLst>
          </a:blip>
          <a:srcRect l="10251" r="13629"/>
          <a:stretch/>
        </p:blipFill>
        <p:spPr bwMode="auto">
          <a:xfrm>
            <a:off x="892491" y="2241059"/>
            <a:ext cx="1096645" cy="1440815"/>
          </a:xfrm>
          <a:prstGeom prst="ellipse">
            <a:avLst/>
          </a:prstGeom>
          <a:ln>
            <a:noFill/>
          </a:ln>
          <a:extLst>
            <a:ext uri="{53640926-AAD7-44D8-BBD7-CCE9431645EC}">
              <a14:shadowObscured xmlns:a14="http://schemas.microsoft.com/office/drawing/2010/main"/>
            </a:ext>
          </a:extLst>
        </p:spPr>
      </p:pic>
      <p:sp>
        <p:nvSpPr>
          <p:cNvPr id="22" name="Rectángulo 21"/>
          <p:cNvSpPr/>
          <p:nvPr/>
        </p:nvSpPr>
        <p:spPr>
          <a:xfrm>
            <a:off x="1603453" y="415030"/>
            <a:ext cx="7523613" cy="1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err="1" smtClean="0">
                <a:solidFill>
                  <a:schemeClr val="tx1"/>
                </a:solidFill>
                <a:latin typeface="Calibri" panose="020F0502020204030204" pitchFamily="34" charset="0"/>
                <a:cs typeface="Calibri" panose="020F0502020204030204" pitchFamily="34" charset="0"/>
              </a:rPr>
              <a:t>With</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genomDE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we</a:t>
            </a:r>
            <a:r>
              <a:rPr lang="es-ES" sz="1600" b="1" dirty="0" smtClean="0">
                <a:solidFill>
                  <a:schemeClr val="tx1"/>
                </a:solidFill>
                <a:latin typeface="Calibri" panose="020F0502020204030204" pitchFamily="34" charset="0"/>
                <a:cs typeface="Calibri" panose="020F0502020204030204" pitchFamily="34" charset="0"/>
              </a:rPr>
              <a:t> are </a:t>
            </a:r>
            <a:r>
              <a:rPr lang="es-ES" sz="1600" b="1" dirty="0" err="1" smtClean="0">
                <a:solidFill>
                  <a:schemeClr val="tx1"/>
                </a:solidFill>
                <a:latin typeface="Calibri" panose="020F0502020204030204" pitchFamily="34" charset="0"/>
                <a:cs typeface="Calibri" panose="020F0502020204030204" pitchFamily="34" charset="0"/>
              </a:rPr>
              <a:t>pursuing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the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goal</a:t>
            </a:r>
            <a:r>
              <a:rPr lang="es-ES" sz="1600" b="1" dirty="0" smtClean="0">
                <a:solidFill>
                  <a:schemeClr val="tx1"/>
                </a:solidFill>
                <a:latin typeface="Calibri" panose="020F0502020204030204" pitchFamily="34" charset="0"/>
                <a:cs typeface="Calibri" panose="020F0502020204030204" pitchFamily="34" charset="0"/>
              </a:rPr>
              <a:t> of </a:t>
            </a:r>
            <a:r>
              <a:rPr lang="es-ES" sz="1600" b="1" dirty="0" err="1" smtClean="0">
                <a:solidFill>
                  <a:schemeClr val="tx1"/>
                </a:solidFill>
                <a:latin typeface="Calibri" panose="020F0502020204030204" pitchFamily="34" charset="0"/>
                <a:cs typeface="Calibri" panose="020F0502020204030204" pitchFamily="34" charset="0"/>
              </a:rPr>
              <a:t>introducing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genome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sequencing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into</a:t>
            </a:r>
            <a:r>
              <a:rPr lang="es-ES" sz="1600" b="1" dirty="0" smtClean="0">
                <a:solidFill>
                  <a:schemeClr val="tx1"/>
                </a:solidFill>
                <a:latin typeface="Calibri" panose="020F0502020204030204" pitchFamily="34" charset="0"/>
                <a:cs typeface="Calibri" panose="020F0502020204030204" pitchFamily="34" charset="0"/>
              </a:rPr>
              <a:t> standard </a:t>
            </a:r>
            <a:r>
              <a:rPr lang="es-ES" sz="1600" b="1" dirty="0" err="1" smtClean="0">
                <a:solidFill>
                  <a:schemeClr val="tx1"/>
                </a:solidFill>
                <a:latin typeface="Calibri" panose="020F0502020204030204" pitchFamily="34" charset="0"/>
                <a:cs typeface="Calibri" panose="020F0502020204030204" pitchFamily="34" charset="0"/>
              </a:rPr>
              <a:t>healthcare</a:t>
            </a:r>
            <a:r>
              <a:rPr lang="es-ES" sz="1600" b="1" dirty="0" smtClean="0">
                <a:solidFill>
                  <a:schemeClr val="tx1"/>
                </a:solidFill>
                <a:latin typeface="Calibri" panose="020F0502020204030204" pitchFamily="34" charset="0"/>
                <a:cs typeface="Calibri" panose="020F0502020204030204" pitchFamily="34" charset="0"/>
              </a:rPr>
              <a:t> in </a:t>
            </a:r>
            <a:r>
              <a:rPr lang="es-ES" sz="1600" b="1" dirty="0" err="1" smtClean="0">
                <a:solidFill>
                  <a:schemeClr val="tx1"/>
                </a:solidFill>
                <a:latin typeface="Calibri" panose="020F0502020204030204" pitchFamily="34" charset="0"/>
                <a:cs typeface="Calibri" panose="020F0502020204030204" pitchFamily="34" charset="0"/>
              </a:rPr>
              <a:t>Germany</a:t>
            </a:r>
            <a:r>
              <a:rPr lang="es-ES" sz="1600" b="1"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Initially</a:t>
            </a:r>
            <a:r>
              <a:rPr lang="es-ES" sz="1600" dirty="0" smtClean="0">
                <a:solidFill>
                  <a:schemeClr val="tx1"/>
                </a:solidFill>
                <a:latin typeface="Calibri" panose="020F0502020204030204" pitchFamily="34" charset="0"/>
                <a:cs typeface="Calibri" panose="020F0502020204030204" pitchFamily="34" charset="0"/>
              </a:rPr>
              <a:t> in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areas</a:t>
            </a:r>
            <a:r>
              <a:rPr lang="es-ES" sz="1600" dirty="0" smtClean="0">
                <a:solidFill>
                  <a:schemeClr val="tx1"/>
                </a:solidFill>
                <a:latin typeface="Calibri" panose="020F0502020204030204" pitchFamily="34" charset="0"/>
                <a:cs typeface="Calibri" panose="020F0502020204030204" pitchFamily="34" charset="0"/>
              </a:rPr>
              <a:t> of </a:t>
            </a:r>
            <a:r>
              <a:rPr lang="es-ES" sz="1600" dirty="0" err="1" smtClean="0">
                <a:solidFill>
                  <a:schemeClr val="tx1"/>
                </a:solidFill>
                <a:latin typeface="Calibri" panose="020F0502020204030204" pitchFamily="34" charset="0"/>
                <a:cs typeface="Calibri" panose="020F0502020204030204" pitchFamily="34" charset="0"/>
              </a:rPr>
              <a:t>cancer</a:t>
            </a:r>
            <a:r>
              <a:rPr lang="es-ES" sz="1600" dirty="0" smtClean="0">
                <a:solidFill>
                  <a:schemeClr val="tx1"/>
                </a:solidFill>
                <a:latin typeface="Calibri" panose="020F0502020204030204" pitchFamily="34" charset="0"/>
                <a:cs typeface="Calibri" panose="020F0502020204030204" pitchFamily="34" charset="0"/>
              </a:rPr>
              <a:t> and </a:t>
            </a:r>
            <a:r>
              <a:rPr lang="es-ES" sz="1600" dirty="0" err="1" smtClean="0">
                <a:solidFill>
                  <a:schemeClr val="tx1"/>
                </a:solidFill>
                <a:latin typeface="Calibri" panose="020F0502020204030204" pitchFamily="34" charset="0"/>
                <a:cs typeface="Calibri" panose="020F0502020204030204" pitchFamily="34" charset="0"/>
              </a:rPr>
              <a:t>rare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diseases</a:t>
            </a:r>
            <a:r>
              <a:rPr lang="es-ES" sz="1600" dirty="0">
                <a:solidFill>
                  <a:schemeClr val="tx1"/>
                </a:solidFill>
                <a:latin typeface="Calibri" panose="020F0502020204030204" pitchFamily="34" charset="0"/>
                <a:cs typeface="Calibri" panose="020F0502020204030204" pitchFamily="34" charset="0"/>
              </a:rPr>
              <a:t>.</a:t>
            </a:r>
            <a:endParaRPr lang="es-ES" sz="1600" dirty="0" smtClean="0">
              <a:solidFill>
                <a:schemeClr val="tx1"/>
              </a:solidFill>
              <a:latin typeface="Calibri" panose="020F0502020204030204" pitchFamily="34" charset="0"/>
              <a:cs typeface="Calibri" panose="020F0502020204030204" pitchFamily="34" charset="0"/>
            </a:endParaRPr>
          </a:p>
          <a:p>
            <a:r>
              <a:rPr lang="es-ES" sz="1600" b="1" dirty="0" err="1" smtClean="0">
                <a:solidFill>
                  <a:schemeClr val="tx1"/>
                </a:solidFill>
                <a:latin typeface="Calibri" panose="020F0502020204030204" pitchFamily="34" charset="0"/>
                <a:cs typeface="Calibri" panose="020F0502020204030204" pitchFamily="34" charset="0"/>
              </a:rPr>
              <a:t>Patient’s</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genomic</a:t>
            </a:r>
            <a:r>
              <a:rPr lang="es-ES" sz="1600" b="1" dirty="0" smtClean="0">
                <a:solidFill>
                  <a:schemeClr val="tx1"/>
                </a:solidFill>
                <a:latin typeface="Calibri" panose="020F0502020204030204" pitchFamily="34" charset="0"/>
                <a:cs typeface="Calibri" panose="020F0502020204030204" pitchFamily="34" charset="0"/>
              </a:rPr>
              <a:t> data </a:t>
            </a:r>
            <a:r>
              <a:rPr lang="es-ES" sz="1600" b="1" dirty="0" err="1" smtClean="0">
                <a:solidFill>
                  <a:schemeClr val="tx1"/>
                </a:solidFill>
                <a:latin typeface="Calibri" panose="020F0502020204030204" pitchFamily="34" charset="0"/>
                <a:cs typeface="Calibri" panose="020F0502020204030204" pitchFamily="34" charset="0"/>
              </a:rPr>
              <a:t>is</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combined</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with</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other</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relevant</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health</a:t>
            </a:r>
            <a:r>
              <a:rPr lang="es-ES" sz="1600" b="1" dirty="0" smtClean="0">
                <a:solidFill>
                  <a:schemeClr val="tx1"/>
                </a:solidFill>
                <a:latin typeface="Calibri" panose="020F0502020204030204" pitchFamily="34" charset="0"/>
                <a:cs typeface="Calibri" panose="020F0502020204030204" pitchFamily="34" charset="0"/>
              </a:rPr>
              <a:t> data and </a:t>
            </a:r>
            <a:r>
              <a:rPr lang="es-ES" sz="1600" b="1" dirty="0" err="1" smtClean="0">
                <a:solidFill>
                  <a:schemeClr val="tx1"/>
                </a:solidFill>
                <a:latin typeface="Calibri" panose="020F0502020204030204" pitchFamily="34" charset="0"/>
                <a:cs typeface="Calibri" panose="020F0502020204030204" pitchFamily="34" charset="0"/>
              </a:rPr>
              <a:t>used</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for</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an</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optimal</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treatment</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that</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generates</a:t>
            </a:r>
            <a:r>
              <a:rPr lang="es-ES" sz="1600" b="1" dirty="0" smtClean="0">
                <a:solidFill>
                  <a:schemeClr val="tx1"/>
                </a:solidFill>
                <a:latin typeface="Calibri" panose="020F0502020204030204" pitchFamily="34" charset="0"/>
                <a:cs typeface="Calibri" panose="020F0502020204030204" pitchFamily="34" charset="0"/>
              </a:rPr>
              <a:t> new </a:t>
            </a:r>
            <a:r>
              <a:rPr lang="es-ES" sz="1600" b="1" dirty="0" err="1" smtClean="0">
                <a:solidFill>
                  <a:schemeClr val="tx1"/>
                </a:solidFill>
                <a:latin typeface="Calibri" panose="020F0502020204030204" pitchFamily="34" charset="0"/>
                <a:cs typeface="Calibri" panose="020F0502020204030204" pitchFamily="34" charset="0"/>
              </a:rPr>
              <a:t>knowledge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This</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should</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feed</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into</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research</a:t>
            </a:r>
            <a:r>
              <a:rPr lang="es-ES" sz="1600" dirty="0" smtClean="0">
                <a:solidFill>
                  <a:schemeClr val="tx1"/>
                </a:solidFill>
                <a:latin typeface="Calibri" panose="020F0502020204030204" pitchFamily="34" charset="0"/>
                <a:cs typeface="Calibri" panose="020F0502020204030204" pitchFamily="34" charset="0"/>
              </a:rPr>
              <a:t> and </a:t>
            </a:r>
            <a:r>
              <a:rPr lang="es-ES" sz="1600" dirty="0" err="1" smtClean="0">
                <a:solidFill>
                  <a:schemeClr val="tx1"/>
                </a:solidFill>
                <a:latin typeface="Calibri" panose="020F0502020204030204" pitchFamily="34" charset="0"/>
                <a:cs typeface="Calibri" panose="020F0502020204030204" pitchFamily="34" charset="0"/>
              </a:rPr>
              <a:t>ultimately</a:t>
            </a:r>
            <a:r>
              <a:rPr lang="es-ES" sz="1600" dirty="0" smtClean="0">
                <a:solidFill>
                  <a:schemeClr val="tx1"/>
                </a:solidFill>
                <a:latin typeface="Calibri" panose="020F0502020204030204" pitchFamily="34" charset="0"/>
                <a:cs typeface="Calibri" panose="020F0502020204030204" pitchFamily="34" charset="0"/>
              </a:rPr>
              <a:t> </a:t>
            </a:r>
            <a:r>
              <a:rPr lang="es-ES" sz="1600" b="1" dirty="0" smtClean="0">
                <a:solidFill>
                  <a:schemeClr val="tx1"/>
                </a:solidFill>
                <a:latin typeface="Calibri" panose="020F0502020204030204" pitchFamily="34" charset="0"/>
                <a:cs typeface="Calibri" panose="020F0502020204030204" pitchFamily="34" charset="0"/>
              </a:rPr>
              <a:t>lead to </a:t>
            </a:r>
            <a:r>
              <a:rPr lang="es-ES" sz="1600" b="1" dirty="0" err="1" smtClean="0">
                <a:solidFill>
                  <a:schemeClr val="tx1"/>
                </a:solidFill>
                <a:latin typeface="Calibri" panose="020F0502020204030204" pitchFamily="34" charset="0"/>
                <a:cs typeface="Calibri" panose="020F0502020204030204" pitchFamily="34" charset="0"/>
              </a:rPr>
              <a:t>better</a:t>
            </a:r>
            <a:r>
              <a:rPr lang="es-ES" sz="1600" b="1" dirty="0" smtClean="0">
                <a:solidFill>
                  <a:schemeClr val="tx1"/>
                </a:solidFill>
                <a:latin typeface="Calibri" panose="020F0502020204030204" pitchFamily="34" charset="0"/>
                <a:cs typeface="Calibri" panose="020F0502020204030204" pitchFamily="34" charset="0"/>
              </a:rPr>
              <a:t>, more </a:t>
            </a:r>
            <a:r>
              <a:rPr lang="es-ES" sz="1600" b="1" dirty="0" err="1" smtClean="0">
                <a:solidFill>
                  <a:schemeClr val="tx1"/>
                </a:solidFill>
                <a:latin typeface="Calibri" panose="020F0502020204030204" pitchFamily="34" charset="0"/>
                <a:cs typeface="Calibri" panose="020F0502020204030204" pitchFamily="34" charset="0"/>
              </a:rPr>
              <a:t>targeted</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healthcare</a:t>
            </a:r>
            <a:r>
              <a:rPr lang="es-ES" sz="1600" dirty="0" smtClean="0">
                <a:solidFill>
                  <a:schemeClr val="tx1"/>
                </a:solidFill>
                <a:latin typeface="Calibri" panose="020F0502020204030204" pitchFamily="34" charset="0"/>
                <a:cs typeface="Calibri" panose="020F0502020204030204" pitchFamily="34" charset="0"/>
              </a:rPr>
              <a:t>. Of </a:t>
            </a:r>
            <a:r>
              <a:rPr lang="es-ES" sz="1600" dirty="0" err="1" smtClean="0">
                <a:solidFill>
                  <a:schemeClr val="tx1"/>
                </a:solidFill>
                <a:latin typeface="Calibri" panose="020F0502020204030204" pitchFamily="34" charset="0"/>
                <a:cs typeface="Calibri" panose="020F0502020204030204" pitchFamily="34" charset="0"/>
              </a:rPr>
              <a:t>course</a:t>
            </a:r>
            <a:r>
              <a:rPr lang="es-ES" sz="1600"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this</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will</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ony</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happen</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with</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the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patients</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consent</a:t>
            </a:r>
            <a:r>
              <a:rPr lang="es-ES" sz="1600" dirty="0" smtClean="0">
                <a:solidFill>
                  <a:schemeClr val="tx1"/>
                </a:solidFill>
                <a:latin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cs typeface="Calibri" panose="020F0502020204030204" pitchFamily="34" charset="0"/>
            </a:endParaRPr>
          </a:p>
        </p:txBody>
      </p:sp>
      <p:pic>
        <p:nvPicPr>
          <p:cNvPr id="24" name="Imagen 23"/>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690313" y="324876"/>
            <a:ext cx="599392" cy="451037"/>
          </a:xfrm>
          <a:prstGeom prst="rect">
            <a:avLst/>
          </a:prstGeom>
        </p:spPr>
      </p:pic>
      <p:pic>
        <p:nvPicPr>
          <p:cNvPr id="25" name="Imagen 24"/>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471937" y="1919232"/>
            <a:ext cx="599392" cy="451037"/>
          </a:xfrm>
          <a:prstGeom prst="rect">
            <a:avLst/>
          </a:prstGeom>
        </p:spPr>
      </p:pic>
      <p:sp>
        <p:nvSpPr>
          <p:cNvPr id="26" name="Rectángulo 25"/>
          <p:cNvSpPr/>
          <p:nvPr/>
        </p:nvSpPr>
        <p:spPr>
          <a:xfrm>
            <a:off x="2177097" y="2241059"/>
            <a:ext cx="6513216" cy="1576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s-ES" sz="1600" dirty="0" err="1" smtClean="0">
                <a:solidFill>
                  <a:schemeClr val="tx1"/>
                </a:solidFill>
                <a:latin typeface="Calibri" panose="020F0502020204030204" pitchFamily="34" charset="0"/>
                <a:cs typeface="Calibri" panose="020F0502020204030204" pitchFamily="34" charset="0"/>
              </a:rPr>
              <a:t>We</a:t>
            </a:r>
            <a:r>
              <a:rPr lang="es-ES" sz="1600" dirty="0" smtClean="0">
                <a:solidFill>
                  <a:schemeClr val="tx1"/>
                </a:solidFill>
                <a:latin typeface="Calibri" panose="020F0502020204030204" pitchFamily="34" charset="0"/>
                <a:cs typeface="Calibri" panose="020F0502020204030204" pitchFamily="34" charset="0"/>
              </a:rPr>
              <a:t> are at a </a:t>
            </a:r>
            <a:r>
              <a:rPr lang="es-ES" sz="1600" dirty="0" err="1" smtClean="0">
                <a:solidFill>
                  <a:schemeClr val="tx1"/>
                </a:solidFill>
                <a:latin typeface="Calibri" panose="020F0502020204030204" pitchFamily="34" charset="0"/>
                <a:cs typeface="Calibri" panose="020F0502020204030204" pitchFamily="34" charset="0"/>
              </a:rPr>
              <a:t>critical</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point</a:t>
            </a:r>
            <a:r>
              <a:rPr lang="es-ES" sz="1600" dirty="0" smtClean="0">
                <a:solidFill>
                  <a:schemeClr val="tx1"/>
                </a:solidFill>
                <a:latin typeface="Calibri" panose="020F0502020204030204" pitchFamily="34" charset="0"/>
                <a:cs typeface="Calibri" panose="020F0502020204030204" pitchFamily="34" charset="0"/>
              </a:rPr>
              <a:t> of time in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European</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Union</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We</a:t>
            </a:r>
            <a:r>
              <a:rPr lang="es-ES" sz="1600" dirty="0" smtClean="0">
                <a:solidFill>
                  <a:schemeClr val="tx1"/>
                </a:solidFill>
                <a:latin typeface="Calibri" panose="020F0502020204030204" pitchFamily="34" charset="0"/>
                <a:cs typeface="Calibri" panose="020F0502020204030204" pitchFamily="34" charset="0"/>
              </a:rPr>
              <a:t> are </a:t>
            </a:r>
            <a:r>
              <a:rPr lang="es-ES" sz="1600" b="1" dirty="0" err="1" smtClean="0">
                <a:solidFill>
                  <a:schemeClr val="tx1"/>
                </a:solidFill>
                <a:latin typeface="Calibri" panose="020F0502020204030204" pitchFamily="34" charset="0"/>
                <a:cs typeface="Calibri" panose="020F0502020204030204" pitchFamily="34" charset="0"/>
              </a:rPr>
              <a:t>widening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access</a:t>
            </a:r>
            <a:r>
              <a:rPr lang="es-ES" sz="1600" b="1" dirty="0" smtClean="0">
                <a:solidFill>
                  <a:schemeClr val="tx1"/>
                </a:solidFill>
                <a:latin typeface="Calibri" panose="020F0502020204030204" pitchFamily="34" charset="0"/>
                <a:cs typeface="Calibri" panose="020F0502020204030204" pitchFamily="34" charset="0"/>
              </a:rPr>
              <a:t> and </a:t>
            </a:r>
            <a:r>
              <a:rPr lang="es-ES" sz="1600" b="1" dirty="0" err="1" smtClean="0">
                <a:solidFill>
                  <a:schemeClr val="tx1"/>
                </a:solidFill>
                <a:latin typeface="Calibri" panose="020F0502020204030204" pitchFamily="34" charset="0"/>
                <a:cs typeface="Calibri" panose="020F0502020204030204" pitchFamily="34" charset="0"/>
              </a:rPr>
              <a:t>developing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sistematic</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frameworks</a:t>
            </a:r>
            <a:r>
              <a:rPr lang="es-ES" sz="1600" b="1" dirty="0" smtClean="0">
                <a:solidFill>
                  <a:schemeClr val="tx1"/>
                </a:solidFill>
                <a:latin typeface="Calibri" panose="020F0502020204030204" pitchFamily="34" charset="0"/>
                <a:cs typeface="Calibri" panose="020F0502020204030204" pitchFamily="34" charset="0"/>
              </a:rPr>
              <a:t> and </a:t>
            </a:r>
            <a:r>
              <a:rPr lang="es-ES" sz="1600" b="1" dirty="0" err="1" smtClean="0">
                <a:solidFill>
                  <a:schemeClr val="tx1"/>
                </a:solidFill>
                <a:latin typeface="Calibri" panose="020F0502020204030204" pitchFamily="34" charset="0"/>
                <a:cs typeface="Calibri" panose="020F0502020204030204" pitchFamily="34" charset="0"/>
              </a:rPr>
              <a:t>structures</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for</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rolling</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out</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genomics</a:t>
            </a:r>
            <a:r>
              <a:rPr lang="es-ES" sz="1600" b="1" dirty="0" smtClean="0">
                <a:solidFill>
                  <a:schemeClr val="tx1"/>
                </a:solidFill>
                <a:latin typeface="Calibri" panose="020F0502020204030204" pitchFamily="34" charset="0"/>
                <a:cs typeface="Calibri" panose="020F0502020204030204" pitchFamily="34" charset="0"/>
              </a:rPr>
              <a:t> in </a:t>
            </a:r>
            <a:r>
              <a:rPr lang="es-ES" sz="1600" b="1" dirty="0" err="1" smtClean="0">
                <a:solidFill>
                  <a:schemeClr val="tx1"/>
                </a:solidFill>
                <a:latin typeface="Calibri" panose="020F0502020204030204" pitchFamily="34" charset="0"/>
                <a:cs typeface="Calibri" panose="020F0502020204030204" pitchFamily="34" charset="0"/>
              </a:rPr>
              <a:t>rutine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healthcare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rare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diseases</a:t>
            </a:r>
            <a:r>
              <a:rPr lang="es-ES" sz="1600" dirty="0" smtClean="0">
                <a:solidFill>
                  <a:schemeClr val="tx1"/>
                </a:solidFill>
                <a:latin typeface="Calibri" panose="020F0502020204030204" pitchFamily="34" charset="0"/>
                <a:cs typeface="Calibri" panose="020F0502020204030204" pitchFamily="34" charset="0"/>
              </a:rPr>
              <a:t> and </a:t>
            </a:r>
            <a:r>
              <a:rPr lang="es-ES" sz="1600" dirty="0" err="1" smtClean="0">
                <a:solidFill>
                  <a:schemeClr val="tx1"/>
                </a:solidFill>
                <a:latin typeface="Calibri" panose="020F0502020204030204" pitchFamily="34" charset="0"/>
                <a:cs typeface="Calibri" panose="020F0502020204030204" pitchFamily="34" charset="0"/>
              </a:rPr>
              <a:t>cancer</a:t>
            </a:r>
            <a:r>
              <a:rPr lang="es-ES" sz="1600" dirty="0" smtClean="0">
                <a:solidFill>
                  <a:schemeClr val="tx1"/>
                </a:solidFill>
                <a:latin typeface="Calibri" panose="020F0502020204030204" pitchFamily="34" charset="0"/>
                <a:cs typeface="Calibri" panose="020F0502020204030204" pitchFamily="34" charset="0"/>
              </a:rPr>
              <a:t>.</a:t>
            </a:r>
          </a:p>
          <a:p>
            <a:r>
              <a:rPr lang="es-ES" sz="1600" dirty="0" err="1" smtClean="0">
                <a:solidFill>
                  <a:schemeClr val="tx1"/>
                </a:solidFill>
                <a:latin typeface="Calibri" panose="020F0502020204030204" pitchFamily="34" charset="0"/>
                <a:cs typeface="Calibri" panose="020F0502020204030204" pitchFamily="34" charset="0"/>
              </a:rPr>
              <a:t>It</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must</a:t>
            </a:r>
            <a:r>
              <a:rPr lang="es-ES" sz="1600" dirty="0" smtClean="0">
                <a:solidFill>
                  <a:schemeClr val="tx1"/>
                </a:solidFill>
                <a:latin typeface="Calibri" panose="020F0502020204030204" pitchFamily="34" charset="0"/>
                <a:cs typeface="Calibri" panose="020F0502020204030204" pitchFamily="34" charset="0"/>
              </a:rPr>
              <a:t> be </a:t>
            </a:r>
            <a:r>
              <a:rPr lang="es-ES" sz="1600" b="1" dirty="0" err="1" smtClean="0">
                <a:solidFill>
                  <a:schemeClr val="tx1"/>
                </a:solidFill>
                <a:latin typeface="Calibri" panose="020F0502020204030204" pitchFamily="34" charset="0"/>
                <a:cs typeface="Calibri" panose="020F0502020204030204" pitchFamily="34" charset="0"/>
              </a:rPr>
              <a:t>our</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mision</a:t>
            </a:r>
            <a:r>
              <a:rPr lang="es-ES" sz="1600" b="1" dirty="0" smtClean="0">
                <a:solidFill>
                  <a:schemeClr val="tx1"/>
                </a:solidFill>
                <a:latin typeface="Calibri" panose="020F0502020204030204" pitchFamily="34" charset="0"/>
                <a:cs typeface="Calibri" panose="020F0502020204030204" pitchFamily="34" charset="0"/>
              </a:rPr>
              <a:t> to </a:t>
            </a:r>
            <a:r>
              <a:rPr lang="es-ES" sz="1600" b="1" dirty="0" err="1" smtClean="0">
                <a:solidFill>
                  <a:schemeClr val="tx1"/>
                </a:solidFill>
                <a:latin typeface="Calibri" panose="020F0502020204030204" pitchFamily="34" charset="0"/>
                <a:cs typeface="Calibri" panose="020F0502020204030204" pitchFamily="34" charset="0"/>
              </a:rPr>
              <a:t>create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sustainable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models</a:t>
            </a:r>
            <a:r>
              <a:rPr lang="es-ES" sz="1600" b="1" dirty="0" smtClean="0">
                <a:solidFill>
                  <a:schemeClr val="tx1"/>
                </a:solidFill>
                <a:latin typeface="Calibri" panose="020F0502020204030204" pitchFamily="34" charset="0"/>
                <a:cs typeface="Calibri" panose="020F0502020204030204" pitchFamily="34" charset="0"/>
              </a:rPr>
              <a:t> of </a:t>
            </a:r>
            <a:r>
              <a:rPr lang="es-ES" sz="1600" b="1" dirty="0" err="1" smtClean="0">
                <a:solidFill>
                  <a:schemeClr val="tx1"/>
                </a:solidFill>
                <a:latin typeface="Calibri" panose="020F0502020204030204" pitchFamily="34" charset="0"/>
                <a:cs typeface="Calibri" panose="020F0502020204030204" pitchFamily="34" charset="0"/>
              </a:rPr>
              <a:t>financing</a:t>
            </a:r>
            <a:r>
              <a:rPr lang="es-ES" sz="1600" b="1" dirty="0" smtClean="0">
                <a:solidFill>
                  <a:schemeClr val="tx1"/>
                </a:solidFill>
                <a:latin typeface="Calibri" panose="020F0502020204030204" pitchFamily="34" charset="0"/>
                <a:cs typeface="Calibri" panose="020F0502020204030204" pitchFamily="34" charset="0"/>
              </a:rPr>
              <a:t> and </a:t>
            </a:r>
            <a:r>
              <a:rPr lang="es-ES" sz="1600" b="1" dirty="0" err="1" smtClean="0">
                <a:solidFill>
                  <a:schemeClr val="tx1"/>
                </a:solidFill>
                <a:latin typeface="Calibri" panose="020F0502020204030204" pitchFamily="34" charset="0"/>
                <a:cs typeface="Calibri" panose="020F0502020204030204" pitchFamily="34" charset="0"/>
              </a:rPr>
              <a:t>organization</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that</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must</a:t>
            </a:r>
            <a:r>
              <a:rPr lang="es-ES" sz="1600" dirty="0" smtClean="0">
                <a:solidFill>
                  <a:schemeClr val="tx1"/>
                </a:solidFill>
                <a:latin typeface="Calibri" panose="020F0502020204030204" pitchFamily="34" charset="0"/>
                <a:cs typeface="Calibri" panose="020F0502020204030204" pitchFamily="34" charset="0"/>
              </a:rPr>
              <a:t> be </a:t>
            </a:r>
            <a:r>
              <a:rPr lang="es-ES" sz="1600" b="1" dirty="0" err="1" smtClean="0">
                <a:solidFill>
                  <a:schemeClr val="tx1"/>
                </a:solidFill>
                <a:latin typeface="Calibri" panose="020F0502020204030204" pitchFamily="34" charset="0"/>
                <a:cs typeface="Calibri" panose="020F0502020204030204" pitchFamily="34" charset="0"/>
              </a:rPr>
              <a:t>known</a:t>
            </a:r>
            <a:r>
              <a:rPr lang="es-ES" sz="1600" b="1" dirty="0" smtClean="0">
                <a:solidFill>
                  <a:schemeClr val="tx1"/>
                </a:solidFill>
                <a:latin typeface="Calibri" panose="020F0502020204030204" pitchFamily="34" charset="0"/>
                <a:cs typeface="Calibri" panose="020F0502020204030204" pitchFamily="34" charset="0"/>
              </a:rPr>
              <a:t> to </a:t>
            </a:r>
            <a:r>
              <a:rPr lang="es-ES" sz="1600" b="1" dirty="0" err="1" smtClean="0">
                <a:solidFill>
                  <a:schemeClr val="tx1"/>
                </a:solidFill>
                <a:latin typeface="Calibri" panose="020F0502020204030204" pitchFamily="34" charset="0"/>
                <a:cs typeface="Calibri" panose="020F0502020204030204" pitchFamily="34" charset="0"/>
              </a:rPr>
              <a:t>healthcare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professionals</a:t>
            </a:r>
            <a:r>
              <a:rPr lang="es-ES" sz="1600"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well</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integrared</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into</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the</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health</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system</a:t>
            </a:r>
            <a:r>
              <a:rPr lang="es-ES" sz="1600" dirty="0" smtClean="0">
                <a:solidFill>
                  <a:schemeClr val="tx1"/>
                </a:solidFill>
                <a:latin typeface="Calibri" panose="020F0502020204030204" pitchFamily="34" charset="0"/>
                <a:cs typeface="Calibri" panose="020F0502020204030204" pitchFamily="34" charset="0"/>
              </a:rPr>
              <a:t> and </a:t>
            </a:r>
            <a:r>
              <a:rPr lang="es-ES" sz="1600" b="1" dirty="0" smtClean="0">
                <a:solidFill>
                  <a:schemeClr val="tx1"/>
                </a:solidFill>
                <a:latin typeface="Calibri" panose="020F0502020204030204" pitchFamily="34" charset="0"/>
                <a:cs typeface="Calibri" panose="020F0502020204030204" pitchFamily="34" charset="0"/>
              </a:rPr>
              <a:t>accesible to </a:t>
            </a:r>
            <a:r>
              <a:rPr lang="es-ES" sz="1600" b="1" dirty="0" err="1" smtClean="0">
                <a:solidFill>
                  <a:schemeClr val="tx1"/>
                </a:solidFill>
                <a:latin typeface="Calibri" panose="020F0502020204030204" pitchFamily="34" charset="0"/>
                <a:cs typeface="Calibri" panose="020F0502020204030204" pitchFamily="34" charset="0"/>
              </a:rPr>
              <a:t>all</a:t>
            </a:r>
            <a:r>
              <a:rPr lang="es-ES" sz="1600" b="1" dirty="0" smtClean="0">
                <a:solidFill>
                  <a:schemeClr val="tx1"/>
                </a:solidFill>
                <a:latin typeface="Calibri" panose="020F0502020204030204" pitchFamily="34" charset="0"/>
                <a:cs typeface="Calibri" panose="020F0502020204030204" pitchFamily="34" charset="0"/>
              </a:rPr>
              <a:t> </a:t>
            </a:r>
            <a:r>
              <a:rPr lang="es-ES" sz="1600" b="1" dirty="0" err="1" smtClean="0">
                <a:solidFill>
                  <a:schemeClr val="tx1"/>
                </a:solidFill>
                <a:latin typeface="Calibri" panose="020F0502020204030204" pitchFamily="34" charset="0"/>
                <a:cs typeface="Calibri" panose="020F0502020204030204" pitchFamily="34" charset="0"/>
              </a:rPr>
              <a:t>patients</a:t>
            </a:r>
            <a:r>
              <a:rPr lang="es-ES" sz="1600" b="1"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who</a:t>
            </a:r>
            <a:r>
              <a:rPr lang="es-ES" sz="1600" dirty="0" smtClean="0">
                <a:solidFill>
                  <a:schemeClr val="tx1"/>
                </a:solidFill>
                <a:latin typeface="Calibri" panose="020F0502020204030204" pitchFamily="34" charset="0"/>
                <a:cs typeface="Calibri" panose="020F0502020204030204" pitchFamily="34" charset="0"/>
              </a:rPr>
              <a:t> can </a:t>
            </a:r>
            <a:r>
              <a:rPr lang="es-ES" sz="1600" dirty="0" err="1" smtClean="0">
                <a:solidFill>
                  <a:schemeClr val="tx1"/>
                </a:solidFill>
                <a:latin typeface="Calibri" panose="020F0502020204030204" pitchFamily="34" charset="0"/>
                <a:cs typeface="Calibri" panose="020F0502020204030204" pitchFamily="34" charset="0"/>
              </a:rPr>
              <a:t>benefit</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from</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them</a:t>
            </a:r>
            <a:r>
              <a:rPr lang="es-ES" sz="1600" dirty="0" smtClean="0">
                <a:solidFill>
                  <a:schemeClr val="tx1"/>
                </a:solidFill>
                <a:latin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cs typeface="Calibri" panose="020F0502020204030204" pitchFamily="34" charset="0"/>
            </a:endParaRPr>
          </a:p>
        </p:txBody>
      </p:sp>
      <p:pic>
        <p:nvPicPr>
          <p:cNvPr id="8" name="Imagen 7"/>
          <p:cNvPicPr/>
          <p:nvPr/>
        </p:nvPicPr>
        <p:blipFill rotWithShape="1">
          <a:blip r:embed="rId6">
            <a:grayscl/>
            <a:extLst>
              <a:ext uri="{28A0092B-C50C-407E-A947-70E740481C1C}">
                <a14:useLocalDpi xmlns:a14="http://schemas.microsoft.com/office/drawing/2010/main" val="0"/>
              </a:ext>
            </a:extLst>
          </a:blip>
          <a:srcRect b="4682"/>
          <a:stretch/>
        </p:blipFill>
        <p:spPr bwMode="auto">
          <a:xfrm>
            <a:off x="529907" y="3917901"/>
            <a:ext cx="1101090" cy="1400175"/>
          </a:xfrm>
          <a:prstGeom prst="ellipse">
            <a:avLst/>
          </a:prstGeom>
          <a:ln>
            <a:noFill/>
          </a:ln>
          <a:extLst>
            <a:ext uri="{53640926-AAD7-44D8-BBD7-CCE9431645EC}">
              <a14:shadowObscured xmlns:a14="http://schemas.microsoft.com/office/drawing/2010/main"/>
            </a:ext>
          </a:extLst>
        </p:spPr>
      </p:pic>
      <p:sp>
        <p:nvSpPr>
          <p:cNvPr id="9" name="Rectángulo 8"/>
          <p:cNvSpPr/>
          <p:nvPr/>
        </p:nvSpPr>
        <p:spPr>
          <a:xfrm>
            <a:off x="1874386" y="3913865"/>
            <a:ext cx="6404425" cy="1404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err="1">
                <a:solidFill>
                  <a:schemeClr val="tx1"/>
                </a:solidFill>
                <a:latin typeface="Calibri" panose="020F0502020204030204" pitchFamily="34" charset="0"/>
                <a:cs typeface="Calibri" panose="020F0502020204030204" pitchFamily="34" charset="0"/>
              </a:rPr>
              <a:t>We</a:t>
            </a:r>
            <a:r>
              <a:rPr lang="es-ES" sz="1600" dirty="0">
                <a:solidFill>
                  <a:schemeClr val="tx1"/>
                </a:solidFill>
                <a:latin typeface="Calibri" panose="020F0502020204030204" pitchFamily="34" charset="0"/>
                <a:cs typeface="Calibri" panose="020F0502020204030204" pitchFamily="34" charset="0"/>
              </a:rPr>
              <a:t> do </a:t>
            </a:r>
            <a:r>
              <a:rPr lang="es-ES" sz="1600" dirty="0" err="1">
                <a:solidFill>
                  <a:schemeClr val="tx1"/>
                </a:solidFill>
                <a:latin typeface="Calibri" panose="020F0502020204030204" pitchFamily="34" charset="0"/>
                <a:cs typeface="Calibri" panose="020F0502020204030204" pitchFamily="34" charset="0"/>
              </a:rPr>
              <a:t>believe</a:t>
            </a:r>
            <a:r>
              <a:rPr lang="es-ES" sz="1600" dirty="0">
                <a:solidFill>
                  <a:schemeClr val="tx1"/>
                </a:solidFill>
                <a:latin typeface="Calibri" panose="020F0502020204030204" pitchFamily="34" charset="0"/>
                <a:cs typeface="Calibri" panose="020F0502020204030204" pitchFamily="34" charset="0"/>
              </a:rPr>
              <a:t> </a:t>
            </a:r>
            <a:r>
              <a:rPr lang="es-ES" sz="1600" dirty="0" err="1">
                <a:solidFill>
                  <a:schemeClr val="tx1"/>
                </a:solidFill>
                <a:latin typeface="Calibri" panose="020F0502020204030204" pitchFamily="34" charset="0"/>
                <a:cs typeface="Calibri" panose="020F0502020204030204" pitchFamily="34" charset="0"/>
              </a:rPr>
              <a:t>that</a:t>
            </a:r>
            <a:r>
              <a:rPr lang="es-ES" sz="1600" dirty="0">
                <a:solidFill>
                  <a:schemeClr val="tx1"/>
                </a:solidFill>
                <a:latin typeface="Calibri" panose="020F0502020204030204" pitchFamily="34" charset="0"/>
                <a:cs typeface="Calibri" panose="020F0502020204030204" pitchFamily="34" charset="0"/>
              </a:rPr>
              <a:t> </a:t>
            </a:r>
            <a:r>
              <a:rPr lang="es-ES" sz="1600" dirty="0" err="1">
                <a:solidFill>
                  <a:schemeClr val="tx1"/>
                </a:solidFill>
                <a:latin typeface="Calibri" panose="020F0502020204030204" pitchFamily="34" charset="0"/>
                <a:cs typeface="Calibri" panose="020F0502020204030204" pitchFamily="34" charset="0"/>
              </a:rPr>
              <a:t>the</a:t>
            </a:r>
            <a:r>
              <a:rPr lang="es-ES" sz="1600" dirty="0">
                <a:solidFill>
                  <a:schemeClr val="tx1"/>
                </a:solidFill>
                <a:latin typeface="Calibri" panose="020F0502020204030204" pitchFamily="34" charset="0"/>
                <a:cs typeface="Calibri" panose="020F0502020204030204" pitchFamily="34" charset="0"/>
              </a:rPr>
              <a:t> </a:t>
            </a:r>
            <a:r>
              <a:rPr lang="es-ES" sz="1600" b="1" dirty="0">
                <a:solidFill>
                  <a:schemeClr val="tx1"/>
                </a:solidFill>
                <a:latin typeface="Calibri" panose="020F0502020204030204" pitchFamily="34" charset="0"/>
                <a:cs typeface="Calibri" panose="020F0502020204030204" pitchFamily="34" charset="0"/>
              </a:rPr>
              <a:t>1+MG </a:t>
            </a:r>
            <a:r>
              <a:rPr lang="es-ES" sz="1600" b="1" dirty="0" err="1">
                <a:solidFill>
                  <a:schemeClr val="tx1"/>
                </a:solidFill>
                <a:latin typeface="Calibri" panose="020F0502020204030204" pitchFamily="34" charset="0"/>
                <a:cs typeface="Calibri" panose="020F0502020204030204" pitchFamily="34" charset="0"/>
              </a:rPr>
              <a:t>initiative</a:t>
            </a:r>
            <a:r>
              <a:rPr lang="es-ES" sz="1600" b="1" dirty="0">
                <a:solidFill>
                  <a:schemeClr val="tx1"/>
                </a:solidFill>
                <a:latin typeface="Calibri" panose="020F0502020204030204" pitchFamily="34" charset="0"/>
                <a:cs typeface="Calibri" panose="020F0502020204030204" pitchFamily="34" charset="0"/>
              </a:rPr>
              <a:t> </a:t>
            </a:r>
            <a:r>
              <a:rPr lang="es-ES" sz="1600" b="1" dirty="0" smtClean="0">
                <a:solidFill>
                  <a:schemeClr val="tx1"/>
                </a:solidFill>
                <a:latin typeface="Calibri" panose="020F0502020204030204" pitchFamily="34" charset="0"/>
                <a:cs typeface="Calibri" panose="020F0502020204030204" pitchFamily="34" charset="0"/>
              </a:rPr>
              <a:t>and </a:t>
            </a:r>
            <a:r>
              <a:rPr lang="es-ES" sz="1600" b="1" dirty="0" err="1">
                <a:solidFill>
                  <a:schemeClr val="tx1"/>
                </a:solidFill>
                <a:latin typeface="Calibri" panose="020F0502020204030204" pitchFamily="34" charset="0"/>
                <a:cs typeface="Calibri" panose="020F0502020204030204" pitchFamily="34" charset="0"/>
              </a:rPr>
              <a:t>the</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Beyond</a:t>
            </a:r>
            <a:r>
              <a:rPr lang="es-ES" sz="1600" b="1" dirty="0">
                <a:solidFill>
                  <a:schemeClr val="tx1"/>
                </a:solidFill>
                <a:latin typeface="Calibri" panose="020F0502020204030204" pitchFamily="34" charset="0"/>
                <a:cs typeface="Calibri" panose="020F0502020204030204" pitchFamily="34" charset="0"/>
              </a:rPr>
              <a:t> 1 MG Project </a:t>
            </a:r>
            <a:r>
              <a:rPr lang="es-ES" sz="1600" dirty="0" err="1">
                <a:solidFill>
                  <a:schemeClr val="tx1"/>
                </a:solidFill>
                <a:latin typeface="Calibri" panose="020F0502020204030204" pitchFamily="34" charset="0"/>
                <a:cs typeface="Calibri" panose="020F0502020204030204" pitchFamily="34" charset="0"/>
              </a:rPr>
              <a:t>will</a:t>
            </a:r>
            <a:r>
              <a:rPr lang="es-ES" sz="1600"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help</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develop</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Europe’s</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future</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healthdata</a:t>
            </a:r>
            <a:r>
              <a:rPr lang="es-ES" sz="1600" b="1" dirty="0">
                <a:solidFill>
                  <a:schemeClr val="tx1"/>
                </a:solidFill>
                <a:latin typeface="Calibri" panose="020F0502020204030204" pitchFamily="34" charset="0"/>
                <a:cs typeface="Calibri" panose="020F0502020204030204" pitchFamily="34" charset="0"/>
              </a:rPr>
              <a:t> </a:t>
            </a:r>
            <a:r>
              <a:rPr lang="es-ES" sz="1600" b="1" dirty="0" err="1">
                <a:solidFill>
                  <a:schemeClr val="tx1"/>
                </a:solidFill>
                <a:latin typeface="Calibri" panose="020F0502020204030204" pitchFamily="34" charset="0"/>
                <a:cs typeface="Calibri" panose="020F0502020204030204" pitchFamily="34" charset="0"/>
              </a:rPr>
              <a:t>landscape</a:t>
            </a:r>
            <a:r>
              <a:rPr lang="es-ES" sz="1600" dirty="0">
                <a:solidFill>
                  <a:schemeClr val="tx1"/>
                </a:solidFill>
                <a:latin typeface="Calibri" panose="020F0502020204030204" pitchFamily="34" charset="0"/>
                <a:cs typeface="Calibri" panose="020F0502020204030204" pitchFamily="34" charset="0"/>
              </a:rPr>
              <a:t> and so </a:t>
            </a:r>
            <a:r>
              <a:rPr lang="es-ES" sz="1600" dirty="0" err="1">
                <a:solidFill>
                  <a:schemeClr val="tx1"/>
                </a:solidFill>
                <a:latin typeface="Calibri" panose="020F0502020204030204" pitchFamily="34" charset="0"/>
                <a:cs typeface="Calibri" panose="020F0502020204030204" pitchFamily="34" charset="0"/>
              </a:rPr>
              <a:t>that</a:t>
            </a:r>
            <a:r>
              <a:rPr lang="es-ES" sz="1600" dirty="0">
                <a:solidFill>
                  <a:schemeClr val="tx1"/>
                </a:solidFill>
                <a:latin typeface="Calibri" panose="020F0502020204030204" pitchFamily="34" charset="0"/>
                <a:cs typeface="Calibri" panose="020F0502020204030204" pitchFamily="34" charset="0"/>
              </a:rPr>
              <a:t> </a:t>
            </a:r>
            <a:r>
              <a:rPr lang="es-ES" sz="1600" dirty="0" err="1">
                <a:solidFill>
                  <a:schemeClr val="tx1"/>
                </a:solidFill>
                <a:latin typeface="Calibri" panose="020F0502020204030204" pitchFamily="34" charset="0"/>
                <a:cs typeface="Calibri" panose="020F0502020204030204" pitchFamily="34" charset="0"/>
              </a:rPr>
              <a:t>the</a:t>
            </a:r>
            <a:r>
              <a:rPr lang="es-ES" sz="1600" dirty="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maturity</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level</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model</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ELSI </a:t>
            </a:r>
            <a:r>
              <a:rPr lang="es-ES" sz="1600" dirty="0" err="1" smtClean="0">
                <a:solidFill>
                  <a:schemeClr val="tx1"/>
                </a:solidFill>
                <a:latin typeface="Calibri" panose="020F0502020204030204" pitchFamily="34" charset="0"/>
                <a:cs typeface="Calibri" panose="020F0502020204030204" pitchFamily="34" charset="0"/>
              </a:rPr>
              <a:t>toolkit</a:t>
            </a:r>
            <a:r>
              <a:rPr lang="es-ES" sz="1600" dirty="0" smtClean="0">
                <a:solidFill>
                  <a:schemeClr val="tx1"/>
                </a:solidFill>
                <a:latin typeface="Calibri" panose="020F0502020204030204" pitchFamily="34" charset="0"/>
                <a:cs typeface="Calibri" panose="020F0502020204030204" pitchFamily="34" charset="0"/>
              </a:rPr>
              <a:t>, and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technical</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recommendations</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guidelines</a:t>
            </a:r>
            <a:r>
              <a:rPr lang="es-ES" sz="1600" dirty="0" smtClean="0">
                <a:solidFill>
                  <a:schemeClr val="tx1"/>
                </a:solidFill>
                <a:latin typeface="Calibri" panose="020F0502020204030204" pitchFamily="34" charset="0"/>
                <a:cs typeface="Calibri" panose="020F0502020204030204" pitchFamily="34" charset="0"/>
              </a:rPr>
              <a:t> and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infrastructure</a:t>
            </a:r>
            <a:r>
              <a:rPr lang="es-ES" sz="1600" dirty="0" smtClean="0">
                <a:solidFill>
                  <a:schemeClr val="tx1"/>
                </a:solidFill>
                <a:latin typeface="Calibri" panose="020F0502020204030204" pitchFamily="34" charset="0"/>
                <a:cs typeface="Calibri" panose="020F0502020204030204" pitchFamily="34" charset="0"/>
              </a:rPr>
              <a:t> per se </a:t>
            </a:r>
            <a:r>
              <a:rPr lang="es-ES" sz="1600" dirty="0" err="1" smtClean="0">
                <a:solidFill>
                  <a:schemeClr val="tx1"/>
                </a:solidFill>
                <a:latin typeface="Calibri" panose="020F0502020204030204" pitchFamily="34" charset="0"/>
                <a:cs typeface="Calibri" panose="020F0502020204030204" pitchFamily="34" charset="0"/>
              </a:rPr>
              <a:t>will</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strongly</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contribute</a:t>
            </a:r>
            <a:r>
              <a:rPr lang="es-ES" sz="1600" dirty="0" smtClean="0">
                <a:solidFill>
                  <a:schemeClr val="tx1"/>
                </a:solidFill>
                <a:latin typeface="Calibri" panose="020F0502020204030204" pitchFamily="34" charset="0"/>
                <a:cs typeface="Calibri" panose="020F0502020204030204" pitchFamily="34" charset="0"/>
              </a:rPr>
              <a:t> to </a:t>
            </a:r>
            <a:r>
              <a:rPr lang="es-ES" sz="1600" dirty="0" err="1" smtClean="0">
                <a:solidFill>
                  <a:schemeClr val="tx1"/>
                </a:solidFill>
                <a:latin typeface="Calibri" panose="020F0502020204030204" pitchFamily="34" charset="0"/>
                <a:cs typeface="Calibri" panose="020F0502020204030204" pitchFamily="34" charset="0"/>
              </a:rPr>
              <a:t>the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European</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healthdata</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space</a:t>
            </a:r>
            <a:r>
              <a:rPr lang="es-ES" sz="1600" dirty="0" smtClean="0">
                <a:solidFill>
                  <a:schemeClr val="tx1"/>
                </a:solidFill>
                <a:latin typeface="Calibri" panose="020F0502020204030204" pitchFamily="34" charset="0"/>
                <a:cs typeface="Calibri" panose="020F0502020204030204" pitchFamily="34" charset="0"/>
              </a:rPr>
              <a:t> </a:t>
            </a:r>
            <a:r>
              <a:rPr lang="es-ES" sz="1600" dirty="0" err="1" smtClean="0">
                <a:solidFill>
                  <a:schemeClr val="tx1"/>
                </a:solidFill>
                <a:latin typeface="Calibri" panose="020F0502020204030204" pitchFamily="34" charset="0"/>
                <a:cs typeface="Calibri" panose="020F0502020204030204" pitchFamily="34" charset="0"/>
              </a:rPr>
              <a:t>over</a:t>
            </a:r>
            <a:r>
              <a:rPr lang="es-ES" sz="1600" dirty="0" smtClean="0">
                <a:solidFill>
                  <a:schemeClr val="tx1"/>
                </a:solidFill>
                <a:latin typeface="Calibri" panose="020F0502020204030204" pitchFamily="34" charset="0"/>
                <a:cs typeface="Calibri" panose="020F0502020204030204" pitchFamily="34" charset="0"/>
              </a:rPr>
              <a:t> time.</a:t>
            </a:r>
            <a:endParaRPr lang="en-US" sz="1600" dirty="0">
              <a:solidFill>
                <a:schemeClr val="tx1"/>
              </a:solidFill>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116172" y="3659722"/>
            <a:ext cx="599392" cy="451037"/>
          </a:xfrm>
          <a:prstGeom prst="rect">
            <a:avLst/>
          </a:prstGeom>
        </p:spPr>
      </p:pic>
    </p:spTree>
    <p:extLst>
      <p:ext uri="{BB962C8B-B14F-4D97-AF65-F5344CB8AC3E}">
        <p14:creationId xmlns:p14="http://schemas.microsoft.com/office/powerpoint/2010/main" val="53933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rotWithShape="1">
          <a:blip r:embed="rId2">
            <a:grayscl/>
            <a:extLst>
              <a:ext uri="{28A0092B-C50C-407E-A947-70E740481C1C}">
                <a14:useLocalDpi xmlns:a14="http://schemas.microsoft.com/office/drawing/2010/main" val="0"/>
              </a:ext>
            </a:extLst>
          </a:blip>
          <a:srcRect l="36923" r="11834"/>
          <a:stretch/>
        </p:blipFill>
        <p:spPr bwMode="auto">
          <a:xfrm>
            <a:off x="522922" y="3316346"/>
            <a:ext cx="1108075" cy="1438910"/>
          </a:xfrm>
          <a:prstGeom prst="ellipse">
            <a:avLst/>
          </a:prstGeom>
          <a:ln>
            <a:noFill/>
          </a:ln>
          <a:extLst>
            <a:ext uri="{53640926-AAD7-44D8-BBD7-CCE9431645EC}">
              <a14:shadowObscured xmlns:a14="http://schemas.microsoft.com/office/drawing/2010/main"/>
            </a:ext>
          </a:extLst>
        </p:spPr>
      </p:pic>
      <p:pic>
        <p:nvPicPr>
          <p:cNvPr id="21" name="Imagen 20"/>
          <p:cNvPicPr/>
          <p:nvPr/>
        </p:nvPicPr>
        <p:blipFill rotWithShape="1">
          <a:blip r:embed="rId3">
            <a:grayscl/>
            <a:extLst>
              <a:ext uri="{28A0092B-C50C-407E-A947-70E740481C1C}">
                <a14:useLocalDpi xmlns:a14="http://schemas.microsoft.com/office/drawing/2010/main" val="0"/>
              </a:ext>
            </a:extLst>
          </a:blip>
          <a:srcRect l="3587" r="19475"/>
          <a:stretch/>
        </p:blipFill>
        <p:spPr bwMode="auto">
          <a:xfrm>
            <a:off x="522922" y="698794"/>
            <a:ext cx="1106805" cy="1438275"/>
          </a:xfrm>
          <a:prstGeom prst="ellipse">
            <a:avLst/>
          </a:prstGeom>
          <a:ln>
            <a:noFill/>
          </a:ln>
          <a:extLst>
            <a:ext uri="{53640926-AAD7-44D8-BBD7-CCE9431645EC}">
              <a14:shadowObscured xmlns:a14="http://schemas.microsoft.com/office/drawing/2010/main"/>
            </a:ext>
          </a:extLst>
        </p:spPr>
      </p:pic>
      <p:sp>
        <p:nvSpPr>
          <p:cNvPr id="23" name="Rectángulo 22"/>
          <p:cNvSpPr/>
          <p:nvPr/>
        </p:nvSpPr>
        <p:spPr>
          <a:xfrm>
            <a:off x="1874385" y="2893722"/>
            <a:ext cx="6656436" cy="2545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Calibri" panose="020F0502020204030204" pitchFamily="34" charset="0"/>
                <a:cs typeface="Calibri" panose="020F0502020204030204" pitchFamily="34" charset="0"/>
              </a:rPr>
              <a:t>Genomic medicine is deeply rooted in research. </a:t>
            </a:r>
            <a:r>
              <a:rPr lang="en-US" sz="1600" b="1" dirty="0" err="1">
                <a:solidFill>
                  <a:schemeClr val="tx1"/>
                </a:solidFill>
                <a:latin typeface="Calibri" panose="020F0502020204030204" pitchFamily="34" charset="0"/>
                <a:cs typeface="Calibri" panose="020F0502020204030204" pitchFamily="34" charset="0"/>
              </a:rPr>
              <a:t>GenomDE</a:t>
            </a:r>
            <a:r>
              <a:rPr lang="en-US" sz="1600" b="1" dirty="0">
                <a:solidFill>
                  <a:schemeClr val="tx1"/>
                </a:solidFill>
                <a:latin typeface="Calibri" panose="020F0502020204030204" pitchFamily="34" charset="0"/>
                <a:cs typeface="Calibri" panose="020F0502020204030204" pitchFamily="34" charset="0"/>
              </a:rPr>
              <a:t> will establish a network of specialized </a:t>
            </a:r>
            <a:r>
              <a:rPr lang="en-US" sz="1600" b="1" dirty="0" err="1">
                <a:solidFill>
                  <a:schemeClr val="tx1"/>
                </a:solidFill>
                <a:latin typeface="Calibri" panose="020F0502020204030204" pitchFamily="34" charset="0"/>
                <a:cs typeface="Calibri" panose="020F0502020204030204" pitchFamily="34" charset="0"/>
              </a:rPr>
              <a:t>centres</a:t>
            </a:r>
            <a:r>
              <a:rPr lang="en-US" sz="1600" b="1" dirty="0">
                <a:solidFill>
                  <a:schemeClr val="tx1"/>
                </a:solidFill>
                <a:latin typeface="Calibri" panose="020F0502020204030204" pitchFamily="34" charset="0"/>
                <a:cs typeface="Calibri" panose="020F0502020204030204" pitchFamily="34" charset="0"/>
              </a:rPr>
              <a:t> under common coordination that must also represent a defined component of standard patient care</a:t>
            </a:r>
            <a:r>
              <a:rPr lang="en-US" sz="1600" dirty="0">
                <a:solidFill>
                  <a:schemeClr val="tx1"/>
                </a:solidFill>
                <a:latin typeface="Calibri" panose="020F0502020204030204" pitchFamily="34" charset="0"/>
                <a:cs typeface="Calibri" panose="020F0502020204030204" pitchFamily="34" charset="0"/>
              </a:rPr>
              <a:t>. Furthermore, we need a data infrastructure that can integrate patient records with genomic data and make it securely available to those who need it. This infrastructure needs to link into the German </a:t>
            </a:r>
            <a:r>
              <a:rPr lang="en-US" sz="1600" dirty="0" err="1">
                <a:solidFill>
                  <a:schemeClr val="tx1"/>
                </a:solidFill>
                <a:latin typeface="Calibri" panose="020F0502020204030204" pitchFamily="34" charset="0"/>
                <a:cs typeface="Calibri" panose="020F0502020204030204" pitchFamily="34" charset="0"/>
              </a:rPr>
              <a:t>Telematik</a:t>
            </a:r>
            <a:r>
              <a:rPr lang="en-US" sz="1600" dirty="0">
                <a:solidFill>
                  <a:schemeClr val="tx1"/>
                </a:solidFill>
                <a:latin typeface="Calibri" panose="020F0502020204030204" pitchFamily="34" charset="0"/>
                <a:cs typeface="Calibri" panose="020F0502020204030204" pitchFamily="34" charset="0"/>
              </a:rPr>
              <a:t> infrastructure as well as the German and European research data infrastructures.</a:t>
            </a:r>
            <a:endParaRPr lang="en-US" sz="1600" b="1" dirty="0">
              <a:solidFill>
                <a:schemeClr val="tx1"/>
              </a:solidFill>
              <a:latin typeface="Calibri" panose="020F0502020204030204" pitchFamily="34" charset="0"/>
              <a:cs typeface="Calibri" panose="020F0502020204030204" pitchFamily="34" charset="0"/>
            </a:endParaRPr>
          </a:p>
        </p:txBody>
      </p:sp>
      <p:sp>
        <p:nvSpPr>
          <p:cNvPr id="10" name="Rectángulo 9"/>
          <p:cNvSpPr/>
          <p:nvPr/>
        </p:nvSpPr>
        <p:spPr>
          <a:xfrm>
            <a:off x="1873116" y="401082"/>
            <a:ext cx="7012440" cy="215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smtClean="0">
                <a:solidFill>
                  <a:schemeClr val="tx1"/>
                </a:solidFill>
                <a:latin typeface="Calibri" panose="020F0502020204030204" pitchFamily="34" charset="0"/>
                <a:cs typeface="Calibri" panose="020F0502020204030204" pitchFamily="34" charset="0"/>
              </a:rPr>
              <a:t>In </a:t>
            </a:r>
            <a:r>
              <a:rPr lang="en-US" sz="1600" dirty="0">
                <a:solidFill>
                  <a:schemeClr val="tx1"/>
                </a:solidFill>
                <a:latin typeface="Calibri" panose="020F0502020204030204" pitchFamily="34" charset="0"/>
                <a:cs typeface="Calibri" panose="020F0502020204030204" pitchFamily="34" charset="0"/>
              </a:rPr>
              <a:t>the </a:t>
            </a:r>
            <a:r>
              <a:rPr lang="en-US" sz="1600" b="1" dirty="0">
                <a:solidFill>
                  <a:schemeClr val="tx1"/>
                </a:solidFill>
                <a:latin typeface="Calibri" panose="020F0502020204030204" pitchFamily="34" charset="0"/>
                <a:cs typeface="Calibri" panose="020F0502020204030204" pitchFamily="34" charset="0"/>
              </a:rPr>
              <a:t>German healthcare system</a:t>
            </a:r>
            <a:r>
              <a:rPr lang="en-US" sz="1600" dirty="0">
                <a:solidFill>
                  <a:schemeClr val="tx1"/>
                </a:solidFill>
                <a:latin typeface="Calibri" panose="020F0502020204030204" pitchFamily="34" charset="0"/>
                <a:cs typeface="Calibri" panose="020F0502020204030204" pitchFamily="34" charset="0"/>
              </a:rPr>
              <a:t> there are a number of </a:t>
            </a:r>
            <a:r>
              <a:rPr lang="en-US" sz="1600" b="1" dirty="0">
                <a:solidFill>
                  <a:schemeClr val="tx1"/>
                </a:solidFill>
                <a:latin typeface="Calibri" panose="020F0502020204030204" pitchFamily="34" charset="0"/>
                <a:cs typeface="Calibri" panose="020F0502020204030204" pitchFamily="34" charset="0"/>
              </a:rPr>
              <a:t>regional and disease-specific projects and initiatives that combine genomic and clinical data achieving enormous benefits for patient</a:t>
            </a:r>
            <a:r>
              <a:rPr lang="en-US" sz="1600" dirty="0">
                <a:solidFill>
                  <a:schemeClr val="tx1"/>
                </a:solidFill>
                <a:latin typeface="Calibri" panose="020F0502020204030204" pitchFamily="34" charset="0"/>
                <a:cs typeface="Calibri" panose="020F0502020204030204" pitchFamily="34" charset="0"/>
              </a:rPr>
              <a:t>s. </a:t>
            </a:r>
            <a:r>
              <a:rPr lang="en-US" sz="1600" dirty="0" err="1">
                <a:solidFill>
                  <a:schemeClr val="tx1"/>
                </a:solidFill>
                <a:latin typeface="Calibri" panose="020F0502020204030204" pitchFamily="34" charset="0"/>
                <a:cs typeface="Calibri" panose="020F0502020204030204" pitchFamily="34" charset="0"/>
              </a:rPr>
              <a:t>genomDE</a:t>
            </a:r>
            <a:r>
              <a:rPr lang="en-US" sz="1600" dirty="0">
                <a:solidFill>
                  <a:schemeClr val="tx1"/>
                </a:solidFill>
                <a:latin typeface="Calibri" panose="020F0502020204030204" pitchFamily="34" charset="0"/>
                <a:cs typeface="Calibri" panose="020F0502020204030204" pitchFamily="34" charset="0"/>
              </a:rPr>
              <a:t> aims at starting with these initiatives and offering patients individualized healthcare. </a:t>
            </a:r>
            <a:endParaRPr lang="en-US" sz="1600" dirty="0" smtClean="0">
              <a:solidFill>
                <a:schemeClr val="tx1"/>
              </a:solidFill>
              <a:latin typeface="Calibri" panose="020F0502020204030204" pitchFamily="34" charset="0"/>
              <a:cs typeface="Calibri" panose="020F0502020204030204" pitchFamily="34" charset="0"/>
            </a:endParaRPr>
          </a:p>
          <a:p>
            <a:r>
              <a:rPr lang="en-US" sz="1600" dirty="0" smtClean="0">
                <a:solidFill>
                  <a:schemeClr val="tx1"/>
                </a:solidFill>
                <a:latin typeface="Calibri" panose="020F0502020204030204" pitchFamily="34" charset="0"/>
                <a:cs typeface="Calibri" panose="020F0502020204030204" pitchFamily="34" charset="0"/>
              </a:rPr>
              <a:t>The </a:t>
            </a:r>
            <a:r>
              <a:rPr lang="en-US" sz="1600" b="1" dirty="0" err="1">
                <a:solidFill>
                  <a:schemeClr val="tx1"/>
                </a:solidFill>
                <a:latin typeface="Calibri" panose="020F0502020204030204" pitchFamily="34" charset="0"/>
                <a:cs typeface="Calibri" panose="020F0502020204030204" pitchFamily="34" charset="0"/>
              </a:rPr>
              <a:t>Hightech</a:t>
            </a:r>
            <a:r>
              <a:rPr lang="en-US" sz="1600" b="1" dirty="0">
                <a:solidFill>
                  <a:schemeClr val="tx1"/>
                </a:solidFill>
                <a:latin typeface="Calibri" panose="020F0502020204030204" pitchFamily="34" charset="0"/>
                <a:cs typeface="Calibri" panose="020F0502020204030204" pitchFamily="34" charset="0"/>
              </a:rPr>
              <a:t> strategy 2025 </a:t>
            </a:r>
            <a:r>
              <a:rPr lang="en-US" sz="1600" dirty="0">
                <a:solidFill>
                  <a:schemeClr val="tx1"/>
                </a:solidFill>
                <a:latin typeface="Calibri" panose="020F0502020204030204" pitchFamily="34" charset="0"/>
                <a:cs typeface="Calibri" panose="020F0502020204030204" pitchFamily="34" charset="0"/>
              </a:rPr>
              <a:t>sets out perspectives of </a:t>
            </a:r>
            <a:r>
              <a:rPr lang="en-US" sz="1600" b="1" dirty="0">
                <a:solidFill>
                  <a:schemeClr val="tx1"/>
                </a:solidFill>
                <a:latin typeface="Calibri" panose="020F0502020204030204" pitchFamily="34" charset="0"/>
                <a:cs typeface="Calibri" panose="020F0502020204030204" pitchFamily="34" charset="0"/>
              </a:rPr>
              <a:t>how Germany can pursue research successfully in the near future</a:t>
            </a:r>
            <a:r>
              <a:rPr lang="en-US" sz="1600" dirty="0">
                <a:solidFill>
                  <a:schemeClr val="tx1"/>
                </a:solidFill>
                <a:latin typeface="Calibri" panose="020F0502020204030204" pitchFamily="34" charset="0"/>
                <a:cs typeface="Calibri" panose="020F0502020204030204" pitchFamily="34" charset="0"/>
              </a:rPr>
              <a:t>. It sets out 3 main subject areas, one is healthcare and nursing care, and this stands for the funding of research and innovation being tailored to the needs of people in our country.</a:t>
            </a:r>
          </a:p>
        </p:txBody>
      </p:sp>
      <p:pic>
        <p:nvPicPr>
          <p:cNvPr id="13" name="Imagen 12"/>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619726" y="247757"/>
            <a:ext cx="599392" cy="451037"/>
          </a:xfrm>
          <a:prstGeom prst="rect">
            <a:avLst/>
          </a:prstGeom>
        </p:spPr>
      </p:pic>
      <p:pic>
        <p:nvPicPr>
          <p:cNvPr id="15" name="Imagen 14"/>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286164" y="2879376"/>
            <a:ext cx="599392" cy="451037"/>
          </a:xfrm>
          <a:prstGeom prst="rect">
            <a:avLst/>
          </a:prstGeom>
        </p:spPr>
      </p:pic>
    </p:spTree>
    <p:extLst>
      <p:ext uri="{BB962C8B-B14F-4D97-AF65-F5344CB8AC3E}">
        <p14:creationId xmlns:p14="http://schemas.microsoft.com/office/powerpoint/2010/main" val="34256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281799" y="3536684"/>
            <a:ext cx="2461526" cy="8160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Thank you very much, this was an excellent, very well presented event.</a:t>
            </a:r>
            <a:endParaRPr lang="de-DE" sz="1600" dirty="0">
              <a:latin typeface="Calibri" panose="020F0502020204030204" pitchFamily="34" charset="0"/>
              <a:cs typeface="Calibri" panose="020F0502020204030204" pitchFamily="34" charset="0"/>
            </a:endParaRPr>
          </a:p>
        </p:txBody>
      </p:sp>
      <p:sp>
        <p:nvSpPr>
          <p:cNvPr id="9" name="Rectángulo 8"/>
          <p:cNvSpPr/>
          <p:nvPr/>
        </p:nvSpPr>
        <p:spPr>
          <a:xfrm>
            <a:off x="571501" y="1362075"/>
            <a:ext cx="3886650" cy="1424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Great Compliments - this was a really very exciting conference, especially the compact presentation of the German projects was a highlight! Please feel free to go digital again, it makes it easier to participate</a:t>
            </a:r>
            <a:endParaRPr lang="en-US" sz="1600" dirty="0">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3859020" y="904875"/>
            <a:ext cx="833417" cy="627139"/>
          </a:xfrm>
          <a:prstGeom prst="rect">
            <a:avLst/>
          </a:prstGeom>
        </p:spPr>
      </p:pic>
      <p:sp>
        <p:nvSpPr>
          <p:cNvPr id="11" name="Rectángulo 10"/>
          <p:cNvSpPr/>
          <p:nvPr/>
        </p:nvSpPr>
        <p:spPr>
          <a:xfrm>
            <a:off x="5212068" y="2039584"/>
            <a:ext cx="3408058" cy="1655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I lacked the participation of technologically experienced genome </a:t>
            </a:r>
            <a:r>
              <a:rPr lang="en-US" sz="1600" dirty="0" err="1" smtClean="0">
                <a:latin typeface="Calibri" panose="020F0502020204030204" pitchFamily="34" charset="0"/>
                <a:cs typeface="Calibri" panose="020F0502020204030204" pitchFamily="34" charset="0"/>
              </a:rPr>
              <a:t>centres</a:t>
            </a:r>
            <a:r>
              <a:rPr lang="en-US" sz="1600" dirty="0" smtClean="0">
                <a:latin typeface="Calibri" panose="020F0502020204030204" pitchFamily="34" charset="0"/>
                <a:cs typeface="Calibri" panose="020F0502020204030204" pitchFamily="34" charset="0"/>
              </a:rPr>
              <a:t>, such as </a:t>
            </a:r>
            <a:r>
              <a:rPr lang="en-US" sz="1600" dirty="0" err="1" smtClean="0">
                <a:latin typeface="Calibri" panose="020F0502020204030204" pitchFamily="34" charset="0"/>
                <a:cs typeface="Calibri" panose="020F0502020204030204" pitchFamily="34" charset="0"/>
              </a:rPr>
              <a:t>Embl</a:t>
            </a:r>
            <a:r>
              <a:rPr lang="en-US" sz="1600" dirty="0" smtClean="0">
                <a:latin typeface="Calibri" panose="020F0502020204030204" pitchFamily="34" charset="0"/>
                <a:cs typeface="Calibri" panose="020F0502020204030204" pitchFamily="34" charset="0"/>
              </a:rPr>
              <a:t> (Vladimir Benes), TU Dresden (Andreas Dahl) or the Max Planck Sequencing Core Facility in Berlin (Bernd Timmerman). </a:t>
            </a:r>
            <a:endParaRPr lang="en-US" sz="1600" dirty="0">
              <a:latin typeface="Calibri" panose="020F0502020204030204" pitchFamily="34" charset="0"/>
              <a:cs typeface="Calibri" panose="020F0502020204030204" pitchFamily="34" charset="0"/>
            </a:endParaRPr>
          </a:p>
        </p:txBody>
      </p:sp>
      <p:sp>
        <p:nvSpPr>
          <p:cNvPr id="17" name="Rectángulo 16"/>
          <p:cNvSpPr/>
          <p:nvPr/>
        </p:nvSpPr>
        <p:spPr>
          <a:xfrm>
            <a:off x="4798715" y="457318"/>
            <a:ext cx="4333282" cy="55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b="1" dirty="0">
                <a:solidFill>
                  <a:schemeClr val="tx1"/>
                </a:solidFill>
                <a:latin typeface="Calibri" panose="020F0502020204030204" pitchFamily="34" charset="0"/>
                <a:cs typeface="Calibri" panose="020F0502020204030204" pitchFamily="34" charset="0"/>
              </a:rPr>
              <a:t>genomDE </a:t>
            </a:r>
            <a:r>
              <a:rPr lang="de-DE" sz="3600" b="1" dirty="0" smtClean="0">
                <a:solidFill>
                  <a:schemeClr val="tx1"/>
                </a:solidFill>
                <a:latin typeface="Calibri" panose="020F0502020204030204" pitchFamily="34" charset="0"/>
                <a:cs typeface="Calibri" panose="020F0502020204030204" pitchFamily="34" charset="0"/>
              </a:rPr>
              <a:t>Conference</a:t>
            </a:r>
            <a:endParaRPr lang="es-ES" sz="3600" b="1" dirty="0">
              <a:solidFill>
                <a:schemeClr val="tx1"/>
              </a:solidFill>
              <a:latin typeface="Calibri" panose="020F0502020204030204" pitchFamily="34" charset="0"/>
              <a:cs typeface="Calibri" panose="020F0502020204030204" pitchFamily="34" charset="0"/>
            </a:endParaRPr>
          </a:p>
        </p:txBody>
      </p:sp>
      <p:sp>
        <p:nvSpPr>
          <p:cNvPr id="19" name="Rectángulo 18"/>
          <p:cNvSpPr/>
          <p:nvPr/>
        </p:nvSpPr>
        <p:spPr>
          <a:xfrm>
            <a:off x="4813633" y="4265850"/>
            <a:ext cx="2103251" cy="868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The slides should be made available for download</a:t>
            </a:r>
            <a:endParaRPr lang="en-US" sz="1600" dirty="0">
              <a:latin typeface="Calibri" panose="020F0502020204030204" pitchFamily="34" charset="0"/>
              <a:cs typeface="Calibri" panose="020F0502020204030204" pitchFamily="34" charset="0"/>
            </a:endParaRPr>
          </a:p>
        </p:txBody>
      </p:sp>
      <p:pic>
        <p:nvPicPr>
          <p:cNvPr id="13" name="Imagen 12"/>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011083" y="1724024"/>
            <a:ext cx="753539" cy="567031"/>
          </a:xfrm>
          <a:prstGeom prst="rect">
            <a:avLst/>
          </a:prstGeom>
        </p:spPr>
      </p:pic>
      <p:pic>
        <p:nvPicPr>
          <p:cNvPr id="15" name="Imagen 14"/>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3379391" y="3158393"/>
            <a:ext cx="599392" cy="451037"/>
          </a:xfrm>
          <a:prstGeom prst="rect">
            <a:avLst/>
          </a:prstGeom>
        </p:spPr>
      </p:pic>
      <p:pic>
        <p:nvPicPr>
          <p:cNvPr id="16" name="Imagen 15"/>
          <p:cNvPicPr>
            <a:picLocks noChangeAspect="1"/>
          </p:cNvPicPr>
          <p:nvPr/>
        </p:nvPicPr>
        <p:blipFill rotWithShape="1">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6568776" y="4056990"/>
            <a:ext cx="476375" cy="358468"/>
          </a:xfrm>
          <a:prstGeom prst="rect">
            <a:avLst/>
          </a:prstGeom>
        </p:spPr>
      </p:pic>
    </p:spTree>
    <p:extLst>
      <p:ext uri="{BB962C8B-B14F-4D97-AF65-F5344CB8AC3E}">
        <p14:creationId xmlns:p14="http://schemas.microsoft.com/office/powerpoint/2010/main" val="61227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742086" y="1676423"/>
            <a:ext cx="5455513" cy="15165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We, as researchers, diagnosticians and patients, agree that we will need better veining, genome sequencing, data storage, </a:t>
            </a:r>
            <a:r>
              <a:rPr lang="en-US" sz="1600" dirty="0" err="1" smtClean="0">
                <a:latin typeface="Calibri" panose="020F0502020204030204" pitchFamily="34" charset="0"/>
                <a:cs typeface="Calibri" panose="020F0502020204030204" pitchFamily="34" charset="0"/>
              </a:rPr>
              <a:t>standardised</a:t>
            </a:r>
            <a:r>
              <a:rPr lang="en-US" sz="1600" dirty="0" smtClean="0">
                <a:latin typeface="Calibri" panose="020F0502020204030204" pitchFamily="34" charset="0"/>
                <a:cs typeface="Calibri" panose="020F0502020204030204" pitchFamily="34" charset="0"/>
              </a:rPr>
              <a:t> analysis and re-analysis. How are these requirements to be reconciled with applicable national and European laws (MPG, data protection, etc.)? How can this process be supported and accompanied?</a:t>
            </a:r>
            <a:endParaRPr lang="en-US" sz="1600" dirty="0">
              <a:latin typeface="Calibri" panose="020F0502020204030204" pitchFamily="34" charset="0"/>
              <a:cs typeface="Calibri" panose="020F0502020204030204" pitchFamily="34" charset="0"/>
            </a:endParaRPr>
          </a:p>
        </p:txBody>
      </p:sp>
      <p:sp>
        <p:nvSpPr>
          <p:cNvPr id="14" name="Rectángulo 13"/>
          <p:cNvSpPr/>
          <p:nvPr/>
        </p:nvSpPr>
        <p:spPr>
          <a:xfrm>
            <a:off x="4798715" y="457318"/>
            <a:ext cx="4333282" cy="55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b="1" dirty="0">
                <a:solidFill>
                  <a:schemeClr val="tx1"/>
                </a:solidFill>
                <a:latin typeface="Calibri" panose="020F0502020204030204" pitchFamily="34" charset="0"/>
                <a:cs typeface="Calibri" panose="020F0502020204030204" pitchFamily="34" charset="0"/>
              </a:rPr>
              <a:t>genomDE initiative</a:t>
            </a:r>
            <a:endParaRPr lang="es-ES" sz="3600" b="1" dirty="0">
              <a:solidFill>
                <a:schemeClr val="tx1"/>
              </a:solidFill>
              <a:latin typeface="Calibri" panose="020F0502020204030204" pitchFamily="34" charset="0"/>
              <a:cs typeface="Calibri" panose="020F0502020204030204" pitchFamily="34" charset="0"/>
            </a:endParaRPr>
          </a:p>
        </p:txBody>
      </p:sp>
      <p:sp>
        <p:nvSpPr>
          <p:cNvPr id="18" name="Rectángulo 17"/>
          <p:cNvSpPr/>
          <p:nvPr/>
        </p:nvSpPr>
        <p:spPr>
          <a:xfrm>
            <a:off x="1625600" y="3629572"/>
            <a:ext cx="6187377" cy="14640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Calibri" panose="020F0502020204030204" pitchFamily="34" charset="0"/>
                <a:cs typeface="Calibri" panose="020F0502020204030204" pitchFamily="34" charset="0"/>
              </a:rPr>
              <a:t>I think this is an excellent initiative and congratulate the management and all those involved for the excellent work they have put into it. </a:t>
            </a:r>
          </a:p>
          <a:p>
            <a:r>
              <a:rPr lang="en-US" sz="1600" dirty="0" smtClean="0">
                <a:latin typeface="Calibri" panose="020F0502020204030204" pitchFamily="34" charset="0"/>
                <a:cs typeface="Calibri" panose="020F0502020204030204" pitchFamily="34" charset="0"/>
              </a:rPr>
              <a:t>I also think it is important to involve all stakeholders, including private and commercial ones. From my many years of experience, they already account for more than 50% of genomic analyses in daily care</a:t>
            </a:r>
            <a:endParaRPr lang="en-US" sz="1600" dirty="0">
              <a:latin typeface="Calibri" panose="020F0502020204030204" pitchFamily="34" charset="0"/>
              <a:cs typeface="Calibri" panose="020F0502020204030204" pitchFamily="34" charset="0"/>
            </a:endParaRPr>
          </a:p>
        </p:txBody>
      </p:sp>
      <p:pic>
        <p:nvPicPr>
          <p:cNvPr id="20" name="Imagen 19"/>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7396268" y="3192933"/>
            <a:ext cx="833417" cy="627139"/>
          </a:xfrm>
          <a:prstGeom prst="rect">
            <a:avLst/>
          </a:prstGeom>
        </p:spPr>
      </p:pic>
      <p:pic>
        <p:nvPicPr>
          <p:cNvPr id="21" name="Imagen 20"/>
          <p:cNvPicPr>
            <a:picLocks noChangeAspect="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6030276" y="1286372"/>
            <a:ext cx="766657" cy="576903"/>
          </a:xfrm>
          <a:prstGeom prst="rect">
            <a:avLst/>
          </a:prstGeom>
        </p:spPr>
      </p:pic>
    </p:spTree>
    <p:extLst>
      <p:ext uri="{BB962C8B-B14F-4D97-AF65-F5344CB8AC3E}">
        <p14:creationId xmlns:p14="http://schemas.microsoft.com/office/powerpoint/2010/main" val="400164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ágono 29"/>
          <p:cNvSpPr/>
          <p:nvPr/>
        </p:nvSpPr>
        <p:spPr>
          <a:xfrm rot="5400000">
            <a:off x="2474960"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ágono 37"/>
          <p:cNvSpPr/>
          <p:nvPr/>
        </p:nvSpPr>
        <p:spPr>
          <a:xfrm rot="5400000">
            <a:off x="4542031"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ágono 39"/>
          <p:cNvSpPr/>
          <p:nvPr/>
        </p:nvSpPr>
        <p:spPr>
          <a:xfrm rot="5400000">
            <a:off x="6609102"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ángulo 51"/>
          <p:cNvSpPr/>
          <p:nvPr/>
        </p:nvSpPr>
        <p:spPr>
          <a:xfrm>
            <a:off x="458049" y="5196313"/>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ángulo 50"/>
          <p:cNvSpPr/>
          <p:nvPr/>
        </p:nvSpPr>
        <p:spPr>
          <a:xfrm>
            <a:off x="458049" y="4383405"/>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ángulo 49"/>
          <p:cNvSpPr/>
          <p:nvPr/>
        </p:nvSpPr>
        <p:spPr>
          <a:xfrm>
            <a:off x="458049" y="2645228"/>
            <a:ext cx="747561" cy="45719"/>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435190" y="1598086"/>
            <a:ext cx="45719" cy="3780000"/>
          </a:xfrm>
          <a:prstGeom prst="rect">
            <a:avLst/>
          </a:prstGeom>
          <a:solidFill>
            <a:schemeClr val="bg1"/>
          </a:solid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ágono 44"/>
          <p:cNvSpPr/>
          <p:nvPr/>
        </p:nvSpPr>
        <p:spPr>
          <a:xfrm rot="5400000">
            <a:off x="407178" y="-5573"/>
            <a:ext cx="1930400" cy="1941549"/>
          </a:xfrm>
          <a:prstGeom prst="homePlate">
            <a:avLst>
              <a:gd name="adj" fmla="val 1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1838723" y="2112472"/>
            <a:ext cx="5834732" cy="338554"/>
          </a:xfrm>
          <a:prstGeom prst="rect">
            <a:avLst/>
          </a:prstGeom>
          <a:noFill/>
        </p:spPr>
        <p:txBody>
          <a:bodyPr wrap="square" rtlCol="0">
            <a:spAutoFit/>
          </a:bodyPr>
          <a:lstStyle/>
          <a:p>
            <a:r>
              <a:rPr lang="es-ES" sz="1600" dirty="0" err="1">
                <a:latin typeface="Calibri" panose="020F0502020204030204" pitchFamily="34" charset="0"/>
                <a:cs typeface="Calibri" panose="020F0502020204030204" pitchFamily="34" charset="0"/>
              </a:rPr>
              <a:t>sind</a:t>
            </a:r>
            <a:r>
              <a:rPr lang="es-ES" sz="1600"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zufrieden</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und</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sehr</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zufrieden</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mit</a:t>
            </a:r>
            <a:r>
              <a:rPr lang="es-ES" sz="1600" b="1" dirty="0">
                <a:latin typeface="Calibri" panose="020F0502020204030204" pitchFamily="34" charset="0"/>
                <a:cs typeface="Calibri" panose="020F0502020204030204" pitchFamily="34" charset="0"/>
              </a:rPr>
              <a:t> der </a:t>
            </a:r>
            <a:r>
              <a:rPr lang="es-ES" sz="1600" b="1" dirty="0" err="1">
                <a:latin typeface="Calibri" panose="020F0502020204030204" pitchFamily="34" charset="0"/>
                <a:cs typeface="Calibri" panose="020F0502020204030204" pitchFamily="34" charset="0"/>
              </a:rPr>
              <a:t>allgemeiner</a:t>
            </a:r>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überblick</a:t>
            </a:r>
            <a:endParaRPr lang="es-ES" sz="1600" b="1" dirty="0">
              <a:latin typeface="Calibri" panose="020F0502020204030204" pitchFamily="34" charset="0"/>
              <a:cs typeface="Calibri" panose="020F0502020204030204" pitchFamily="34" charset="0"/>
            </a:endParaRPr>
          </a:p>
        </p:txBody>
      </p:sp>
      <p:pic>
        <p:nvPicPr>
          <p:cNvPr id="23" name="Imagen 2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12000" b="86667" l="8889" r="88444">
                        <a14:foregroundMark x1="54667" y1="23111" x2="54667" y2="23111"/>
                        <a14:foregroundMark x1="45333" y1="56444" x2="45333" y2="56444"/>
                      </a14:backgroundRemoval>
                    </a14:imgEffect>
                    <a14:imgEffect>
                      <a14:brightnessContrast bright="-40000"/>
                    </a14:imgEffect>
                  </a14:imgLayer>
                </a14:imgProps>
              </a:ext>
              <a:ext uri="{28A0092B-C50C-407E-A947-70E740481C1C}">
                <a14:useLocalDpi xmlns:a14="http://schemas.microsoft.com/office/drawing/2010/main" val="0"/>
              </a:ext>
            </a:extLst>
          </a:blip>
          <a:srcRect l="9940" t="8993" r="9940" b="12311"/>
          <a:stretch/>
        </p:blipFill>
        <p:spPr>
          <a:xfrm>
            <a:off x="3576662" y="119679"/>
            <a:ext cx="370513" cy="363936"/>
          </a:xfrm>
          <a:prstGeom prst="rect">
            <a:avLst/>
          </a:prstGeom>
        </p:spPr>
      </p:pic>
      <p:pic>
        <p:nvPicPr>
          <p:cNvPr id="24" name="Imagen 23"/>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5794" t="10995" r="4595" b="11394"/>
          <a:stretch/>
        </p:blipFill>
        <p:spPr>
          <a:xfrm>
            <a:off x="7282094" y="38574"/>
            <a:ext cx="548352" cy="474912"/>
          </a:xfrm>
          <a:prstGeom prst="rect">
            <a:avLst/>
          </a:prstGeom>
        </p:spPr>
      </p:pic>
      <p:pic>
        <p:nvPicPr>
          <p:cNvPr id="25" name="Imagen 2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68290" y="24048"/>
            <a:ext cx="534614" cy="534614"/>
          </a:xfrm>
          <a:prstGeom prst="rect">
            <a:avLst/>
          </a:prstGeom>
        </p:spPr>
      </p:pic>
      <p:sp>
        <p:nvSpPr>
          <p:cNvPr id="27" name="CuadroTexto 26"/>
          <p:cNvSpPr txBox="1"/>
          <p:nvPr/>
        </p:nvSpPr>
        <p:spPr>
          <a:xfrm>
            <a:off x="399622" y="599304"/>
            <a:ext cx="2138614" cy="1015663"/>
          </a:xfrm>
          <a:prstGeom prst="rect">
            <a:avLst/>
          </a:prstGeom>
          <a:noFill/>
        </p:spPr>
        <p:txBody>
          <a:bodyPr wrap="square" lIns="36000" rIns="0" rtlCol="0">
            <a:spAutoFit/>
          </a:bodyPr>
          <a:lstStyle/>
          <a:p>
            <a:r>
              <a:rPr lang="de-DE" sz="1200" dirty="0" smtClean="0">
                <a:latin typeface="Calibri" panose="020F0502020204030204" pitchFamily="34" charset="0"/>
                <a:cs typeface="Calibri" panose="020F0502020204030204" pitchFamily="34" charset="0"/>
              </a:rPr>
              <a:t>Personen beteiligt an der Veranstaltung </a:t>
            </a:r>
          </a:p>
          <a:p>
            <a:pPr marL="171450" indent="-171450">
              <a:buFont typeface="Arial" panose="020B0604020202020204" pitchFamily="34" charset="0"/>
              <a:buChar char="•"/>
            </a:pPr>
            <a:r>
              <a:rPr lang="de-DE" sz="1200" i="1" dirty="0" smtClean="0">
                <a:latin typeface="Calibri" panose="020F0502020204030204" pitchFamily="34" charset="0"/>
                <a:cs typeface="Calibri" panose="020F0502020204030204" pitchFamily="34" charset="0"/>
              </a:rPr>
              <a:t>90% der registrierten Personen</a:t>
            </a:r>
          </a:p>
          <a:p>
            <a:pPr marL="171450" indent="-171450">
              <a:buFont typeface="Arial" panose="020B0604020202020204" pitchFamily="34" charset="0"/>
              <a:buChar char="•"/>
            </a:pPr>
            <a:r>
              <a:rPr lang="de-DE" sz="1200" i="1" dirty="0" smtClean="0">
                <a:latin typeface="Calibri" panose="020F0502020204030204" pitchFamily="34" charset="0"/>
                <a:cs typeface="Calibri" panose="020F0502020204030204" pitchFamily="34" charset="0"/>
              </a:rPr>
              <a:t>70% connected for more than 3h and 60% for more than 4h</a:t>
            </a:r>
          </a:p>
        </p:txBody>
      </p:sp>
      <p:sp>
        <p:nvSpPr>
          <p:cNvPr id="28" name="CuadroTexto 27"/>
          <p:cNvSpPr txBox="1"/>
          <p:nvPr/>
        </p:nvSpPr>
        <p:spPr>
          <a:xfrm>
            <a:off x="2468674" y="566179"/>
            <a:ext cx="1926503" cy="830997"/>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Speakers from scientific, health, academic, patient and political national and international </a:t>
            </a:r>
            <a:r>
              <a:rPr lang="en-US" sz="1200" dirty="0" err="1" smtClean="0">
                <a:latin typeface="Calibri" panose="020F0502020204030204" pitchFamily="34" charset="0"/>
                <a:cs typeface="Calibri" panose="020F0502020204030204" pitchFamily="34" charset="0"/>
              </a:rPr>
              <a:t>organisations</a:t>
            </a:r>
            <a:r>
              <a:rPr lang="en-US" sz="1200"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31" name="CuadroTexto 30"/>
          <p:cNvSpPr txBox="1"/>
          <p:nvPr/>
        </p:nvSpPr>
        <p:spPr>
          <a:xfrm>
            <a:off x="520473" y="38576"/>
            <a:ext cx="920610" cy="584775"/>
          </a:xfrm>
          <a:prstGeom prst="rect">
            <a:avLst/>
          </a:prstGeom>
          <a:noFill/>
        </p:spPr>
        <p:txBody>
          <a:bodyPr wrap="square" rtlCol="0">
            <a:spAutoFit/>
          </a:bodyPr>
          <a:lstStyle/>
          <a:p>
            <a:r>
              <a:rPr lang="es-ES" sz="3200" b="1" dirty="0" smtClean="0">
                <a:solidFill>
                  <a:srgbClr val="E43B41"/>
                </a:solidFill>
                <a:latin typeface="Calibri" panose="020F0502020204030204" pitchFamily="34" charset="0"/>
                <a:cs typeface="Calibri" panose="020F0502020204030204" pitchFamily="34" charset="0"/>
              </a:rPr>
              <a:t>270</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2" name="CuadroTexto 31"/>
          <p:cNvSpPr txBox="1"/>
          <p:nvPr/>
        </p:nvSpPr>
        <p:spPr>
          <a:xfrm>
            <a:off x="2856294"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31</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4" name="CuadroTexto 33"/>
          <p:cNvSpPr txBox="1"/>
          <p:nvPr/>
        </p:nvSpPr>
        <p:spPr>
          <a:xfrm>
            <a:off x="4520698" y="599303"/>
            <a:ext cx="1957307" cy="646331"/>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Presentation of some of the main German lighthouse projects</a:t>
            </a:r>
            <a:endParaRPr lang="de-DE" sz="1200" dirty="0">
              <a:latin typeface="Calibri" panose="020F0502020204030204" pitchFamily="34" charset="0"/>
              <a:cs typeface="Calibri" panose="020F0502020204030204" pitchFamily="34" charset="0"/>
            </a:endParaRPr>
          </a:p>
        </p:txBody>
      </p:sp>
      <p:sp>
        <p:nvSpPr>
          <p:cNvPr id="35" name="CuadroTexto 34"/>
          <p:cNvSpPr txBox="1"/>
          <p:nvPr/>
        </p:nvSpPr>
        <p:spPr>
          <a:xfrm>
            <a:off x="5102145"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6</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6" name="CuadroTexto 35"/>
          <p:cNvSpPr txBox="1"/>
          <p:nvPr/>
        </p:nvSpPr>
        <p:spPr>
          <a:xfrm>
            <a:off x="6814643" y="38575"/>
            <a:ext cx="682701" cy="584775"/>
          </a:xfrm>
          <a:prstGeom prst="rect">
            <a:avLst/>
          </a:prstGeom>
          <a:noFill/>
        </p:spPr>
        <p:txBody>
          <a:bodyPr wrap="square" rtlCol="0">
            <a:spAutoFit/>
          </a:bodyPr>
          <a:lstStyle/>
          <a:p>
            <a:r>
              <a:rPr lang="es-ES" sz="3200" b="1" dirty="0">
                <a:solidFill>
                  <a:srgbClr val="E43B41"/>
                </a:solidFill>
                <a:latin typeface="Calibri" panose="020F0502020204030204" pitchFamily="34" charset="0"/>
                <a:cs typeface="Calibri" panose="020F0502020204030204" pitchFamily="34" charset="0"/>
              </a:rPr>
              <a:t>4</a:t>
            </a:r>
            <a:endParaRPr lang="de-DE" sz="3200" b="1" i="1" dirty="0">
              <a:solidFill>
                <a:srgbClr val="E43B41"/>
              </a:solidFill>
              <a:latin typeface="Calibri" panose="020F0502020204030204" pitchFamily="34" charset="0"/>
              <a:cs typeface="Calibri" panose="020F0502020204030204" pitchFamily="34" charset="0"/>
            </a:endParaRPr>
          </a:p>
        </p:txBody>
      </p:sp>
      <p:sp>
        <p:nvSpPr>
          <p:cNvPr id="37" name="CuadroTexto 36"/>
          <p:cNvSpPr txBox="1"/>
          <p:nvPr/>
        </p:nvSpPr>
        <p:spPr>
          <a:xfrm>
            <a:off x="6603526" y="599303"/>
            <a:ext cx="1925793" cy="461665"/>
          </a:xfrm>
          <a:prstGeom prst="rect">
            <a:avLst/>
          </a:prstGeom>
          <a:noFill/>
        </p:spPr>
        <p:txBody>
          <a:bodyPr wrap="square" lIns="36000" rIns="0" rtlCol="0">
            <a:spAutoFit/>
          </a:bodyPr>
          <a:lstStyle/>
          <a:p>
            <a:pPr algn="ctr"/>
            <a:r>
              <a:rPr lang="en-US" sz="1200" dirty="0" smtClean="0">
                <a:latin typeface="Calibri" panose="020F0502020204030204" pitchFamily="34" charset="0"/>
                <a:cs typeface="Calibri" panose="020F0502020204030204" pitchFamily="34" charset="0"/>
              </a:rPr>
              <a:t>Presentation of European First-Level Genomics Projects</a:t>
            </a:r>
            <a:endParaRPr lang="en-US" sz="1200" dirty="0">
              <a:latin typeface="Calibri" panose="020F0502020204030204" pitchFamily="34" charset="0"/>
              <a:cs typeface="Calibri" panose="020F0502020204030204" pitchFamily="34" charset="0"/>
            </a:endParaRPr>
          </a:p>
        </p:txBody>
      </p:sp>
      <p:sp>
        <p:nvSpPr>
          <p:cNvPr id="39" name="CuadroTexto 38"/>
          <p:cNvSpPr txBox="1"/>
          <p:nvPr/>
        </p:nvSpPr>
        <p:spPr>
          <a:xfrm>
            <a:off x="2018254" y="2439710"/>
            <a:ext cx="2398901" cy="1200329"/>
          </a:xfrm>
          <a:prstGeom prst="rect">
            <a:avLst/>
          </a:prstGeom>
          <a:noFill/>
        </p:spPr>
        <p:txBody>
          <a:bodyPr wrap="square" rtlCol="0">
            <a:spAutoFit/>
          </a:bodyPr>
          <a:lstStyle/>
          <a:p>
            <a:r>
              <a:rPr lang="es-ES" sz="2400" b="1" dirty="0">
                <a:solidFill>
                  <a:srgbClr val="575757"/>
                </a:solidFill>
                <a:latin typeface="Calibri" panose="020F0502020204030204" pitchFamily="34" charset="0"/>
                <a:cs typeface="Calibri" panose="020F0502020204030204" pitchFamily="34" charset="0"/>
              </a:rPr>
              <a:t>88% </a:t>
            </a:r>
            <a:r>
              <a:rPr lang="es-ES" sz="1200" dirty="0" err="1">
                <a:latin typeface="Calibri" panose="020F0502020204030204" pitchFamily="34" charset="0"/>
                <a:cs typeface="Calibri" panose="020F0502020204030204" pitchFamily="34" charset="0"/>
              </a:rPr>
              <a:t>Tagesordnung</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84% </a:t>
            </a:r>
            <a:r>
              <a:rPr lang="es-ES" sz="1200" dirty="0" err="1">
                <a:latin typeface="Calibri" panose="020F0502020204030204" pitchFamily="34" charset="0"/>
                <a:cs typeface="Calibri" panose="020F0502020204030204" pitchFamily="34" charset="0"/>
              </a:rPr>
              <a:t>Redner</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92% </a:t>
            </a:r>
            <a:r>
              <a:rPr lang="es-ES" sz="1200" dirty="0" err="1">
                <a:latin typeface="Calibri" panose="020F0502020204030204" pitchFamily="34" charset="0"/>
                <a:cs typeface="Calibri" panose="020F0502020204030204" pitchFamily="34" charset="0"/>
              </a:rPr>
              <a:t>Moderation</a:t>
            </a:r>
            <a:endParaRPr lang="es-ES" sz="1200" dirty="0">
              <a:latin typeface="Calibri" panose="020F0502020204030204" pitchFamily="34" charset="0"/>
              <a:cs typeface="Calibri" panose="020F0502020204030204" pitchFamily="34" charset="0"/>
            </a:endParaRPr>
          </a:p>
        </p:txBody>
      </p:sp>
      <p:sp>
        <p:nvSpPr>
          <p:cNvPr id="43" name="CuadroTexto 42"/>
          <p:cNvSpPr txBox="1"/>
          <p:nvPr/>
        </p:nvSpPr>
        <p:spPr>
          <a:xfrm>
            <a:off x="3881490" y="2438778"/>
            <a:ext cx="2883557" cy="830997"/>
          </a:xfrm>
          <a:prstGeom prst="rect">
            <a:avLst/>
          </a:prstGeom>
          <a:noFill/>
        </p:spPr>
        <p:txBody>
          <a:bodyPr wrap="square" rtlCol="0">
            <a:spAutoFit/>
          </a:bodyPr>
          <a:lstStyle/>
          <a:p>
            <a:r>
              <a:rPr lang="es-ES" sz="2400" b="1" dirty="0">
                <a:solidFill>
                  <a:srgbClr val="575757"/>
                </a:solidFill>
                <a:latin typeface="Calibri" panose="020F0502020204030204" pitchFamily="34" charset="0"/>
                <a:cs typeface="Calibri" panose="020F0502020204030204" pitchFamily="34" charset="0"/>
              </a:rPr>
              <a:t>88% </a:t>
            </a:r>
            <a:r>
              <a:rPr lang="es-ES" sz="1200" dirty="0" err="1">
                <a:latin typeface="Calibri" panose="020F0502020204030204" pitchFamily="34" charset="0"/>
                <a:cs typeface="Calibri" panose="020F0502020204030204" pitchFamily="34" charset="0"/>
              </a:rPr>
              <a:t>Organisation</a:t>
            </a:r>
            <a:endParaRPr lang="es-ES" sz="1200" dirty="0">
              <a:latin typeface="Calibri" panose="020F0502020204030204" pitchFamily="34" charset="0"/>
              <a:cs typeface="Calibri" panose="020F0502020204030204" pitchFamily="34" charset="0"/>
            </a:endParaRPr>
          </a:p>
          <a:p>
            <a:r>
              <a:rPr lang="es-ES" sz="2400" b="1" dirty="0">
                <a:solidFill>
                  <a:srgbClr val="575757"/>
                </a:solidFill>
                <a:latin typeface="Calibri" panose="020F0502020204030204" pitchFamily="34" charset="0"/>
                <a:cs typeface="Calibri" panose="020F0502020204030204" pitchFamily="34" charset="0"/>
              </a:rPr>
              <a:t>76% </a:t>
            </a:r>
            <a:r>
              <a:rPr lang="es-ES" sz="1200" dirty="0" err="1">
                <a:latin typeface="Calibri" panose="020F0502020204030204" pitchFamily="34" charset="0"/>
                <a:cs typeface="Calibri" panose="020F0502020204030204" pitchFamily="34" charset="0"/>
              </a:rPr>
              <a:t>Technische</a:t>
            </a:r>
            <a:r>
              <a:rPr lang="es-ES" sz="1200" dirty="0">
                <a:latin typeface="Calibri" panose="020F0502020204030204" pitchFamily="34" charset="0"/>
                <a:cs typeface="Calibri" panose="020F0502020204030204" pitchFamily="34" charset="0"/>
              </a:rPr>
              <a:t> </a:t>
            </a:r>
            <a:r>
              <a:rPr lang="es-ES" sz="1200" dirty="0" err="1">
                <a:latin typeface="Calibri" panose="020F0502020204030204" pitchFamily="34" charset="0"/>
                <a:cs typeface="Calibri" panose="020F0502020204030204" pitchFamily="34" charset="0"/>
              </a:rPr>
              <a:t>platform</a:t>
            </a:r>
            <a:endParaRPr lang="es-ES" sz="1200" dirty="0">
              <a:latin typeface="Calibri" panose="020F0502020204030204" pitchFamily="34" charset="0"/>
              <a:cs typeface="Calibri" panose="020F0502020204030204" pitchFamily="34" charset="0"/>
            </a:endParaRPr>
          </a:p>
        </p:txBody>
      </p:sp>
      <p:sp>
        <p:nvSpPr>
          <p:cNvPr id="44" name="CuadroTexto 43"/>
          <p:cNvSpPr txBox="1"/>
          <p:nvPr/>
        </p:nvSpPr>
        <p:spPr>
          <a:xfrm>
            <a:off x="722184" y="1990503"/>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92%</a:t>
            </a:r>
            <a:endParaRPr lang="es-ES" sz="2400" dirty="0">
              <a:solidFill>
                <a:srgbClr val="F1CF3D"/>
              </a:solidFill>
              <a:latin typeface="Calibri" panose="020F0502020204030204" pitchFamily="34" charset="0"/>
              <a:cs typeface="Calibri" panose="020F0502020204030204" pitchFamily="34" charset="0"/>
            </a:endParaRPr>
          </a:p>
        </p:txBody>
      </p:sp>
      <p:sp>
        <p:nvSpPr>
          <p:cNvPr id="48" name="CuadroTexto 47"/>
          <p:cNvSpPr txBox="1"/>
          <p:nvPr/>
        </p:nvSpPr>
        <p:spPr>
          <a:xfrm>
            <a:off x="722184" y="3673527"/>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88%</a:t>
            </a:r>
            <a:endParaRPr lang="es-ES" sz="2400" dirty="0">
              <a:solidFill>
                <a:srgbClr val="F1CF3D"/>
              </a:solidFill>
              <a:latin typeface="Calibri" panose="020F0502020204030204" pitchFamily="34" charset="0"/>
              <a:cs typeface="Calibri" panose="020F0502020204030204" pitchFamily="34" charset="0"/>
            </a:endParaRPr>
          </a:p>
        </p:txBody>
      </p:sp>
      <p:sp>
        <p:nvSpPr>
          <p:cNvPr id="49" name="CuadroTexto 48"/>
          <p:cNvSpPr txBox="1"/>
          <p:nvPr/>
        </p:nvSpPr>
        <p:spPr>
          <a:xfrm>
            <a:off x="1838722" y="3750561"/>
            <a:ext cx="6181327" cy="584775"/>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sind in der meinung </a:t>
            </a:r>
            <a:r>
              <a:rPr lang="de-DE" sz="1600" b="1" dirty="0">
                <a:latin typeface="Calibri" panose="020F0502020204030204" pitchFamily="34" charset="0"/>
                <a:cs typeface="Calibri" panose="020F0502020204030204" pitchFamily="34" charset="0"/>
              </a:rPr>
              <a:t>der Inhalt war äußerst oder sehr relevant für die Definition des genomDE-Konzepts</a:t>
            </a:r>
          </a:p>
        </p:txBody>
      </p:sp>
      <p:sp>
        <p:nvSpPr>
          <p:cNvPr id="53" name="CuadroTexto 52"/>
          <p:cNvSpPr txBox="1"/>
          <p:nvPr/>
        </p:nvSpPr>
        <p:spPr>
          <a:xfrm>
            <a:off x="722184" y="4497693"/>
            <a:ext cx="1411299" cy="769441"/>
          </a:xfrm>
          <a:prstGeom prst="rect">
            <a:avLst/>
          </a:prstGeom>
          <a:noFill/>
        </p:spPr>
        <p:txBody>
          <a:bodyPr wrap="square" rtlCol="0">
            <a:spAutoFit/>
          </a:bodyPr>
          <a:lstStyle/>
          <a:p>
            <a:r>
              <a:rPr lang="es-ES" sz="4400" b="1" dirty="0">
                <a:solidFill>
                  <a:srgbClr val="F1CF3D"/>
                </a:solidFill>
                <a:latin typeface="Calibri" panose="020F0502020204030204" pitchFamily="34" charset="0"/>
                <a:cs typeface="Calibri" panose="020F0502020204030204" pitchFamily="34" charset="0"/>
              </a:rPr>
              <a:t>96%</a:t>
            </a:r>
            <a:endParaRPr lang="es-ES" sz="2400" dirty="0">
              <a:solidFill>
                <a:srgbClr val="F1CF3D"/>
              </a:solidFill>
              <a:latin typeface="Calibri" panose="020F0502020204030204" pitchFamily="34" charset="0"/>
              <a:cs typeface="Calibri" panose="020F0502020204030204" pitchFamily="34" charset="0"/>
            </a:endParaRPr>
          </a:p>
        </p:txBody>
      </p:sp>
      <p:sp>
        <p:nvSpPr>
          <p:cNvPr id="54" name="CuadroTexto 53"/>
          <p:cNvSpPr txBox="1"/>
          <p:nvPr/>
        </p:nvSpPr>
        <p:spPr>
          <a:xfrm>
            <a:off x="1838722" y="4752826"/>
            <a:ext cx="6181327" cy="584775"/>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möchten in </a:t>
            </a:r>
            <a:r>
              <a:rPr lang="de-DE" sz="1600" b="1" dirty="0">
                <a:latin typeface="Calibri" panose="020F0502020204030204" pitchFamily="34" charset="0"/>
                <a:cs typeface="Calibri" panose="020F0502020204030204" pitchFamily="34" charset="0"/>
              </a:rPr>
              <a:t>Zukunft mehr Informationen über die genomDE-Initiative erhalten</a:t>
            </a:r>
          </a:p>
        </p:txBody>
      </p:sp>
      <p:pic>
        <p:nvPicPr>
          <p:cNvPr id="41" name="Imagen 40"/>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2539" b="99023" l="10000" r="90000">
                        <a14:foregroundMark x1="35111" y1="12500" x2="35111" y2="12500"/>
                        <a14:foregroundMark x1="30778" y1="43945" x2="30778" y2="43945"/>
                        <a14:foregroundMark x1="50556" y1="38086" x2="50556" y2="38086"/>
                        <a14:foregroundMark x1="65444" y1="19141" x2="65444" y2="19141"/>
                        <a14:foregroundMark x1="73000" y1="41602" x2="73000" y2="41602"/>
                      </a14:backgroundRemoval>
                    </a14:imgEffect>
                  </a14:imgLayer>
                </a14:imgProps>
              </a:ext>
              <a:ext uri="{28A0092B-C50C-407E-A947-70E740481C1C}">
                <a14:useLocalDpi xmlns:a14="http://schemas.microsoft.com/office/drawing/2010/main" val="0"/>
              </a:ext>
            </a:extLst>
          </a:blip>
          <a:srcRect l="20222" r="20889"/>
          <a:stretch/>
        </p:blipFill>
        <p:spPr>
          <a:xfrm>
            <a:off x="1415205" y="136803"/>
            <a:ext cx="404254" cy="390525"/>
          </a:xfrm>
          <a:prstGeom prst="rect">
            <a:avLst/>
          </a:prstGeom>
        </p:spPr>
      </p:pic>
    </p:spTree>
    <p:extLst>
      <p:ext uri="{BB962C8B-B14F-4D97-AF65-F5344CB8AC3E}">
        <p14:creationId xmlns:p14="http://schemas.microsoft.com/office/powerpoint/2010/main" val="18768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rotWithShape="1">
          <a:blip r:embed="rId2">
            <a:grayscl/>
            <a:extLst>
              <a:ext uri="{28A0092B-C50C-407E-A947-70E740481C1C}">
                <a14:useLocalDpi xmlns:a14="http://schemas.microsoft.com/office/drawing/2010/main" val="0"/>
              </a:ext>
            </a:extLst>
          </a:blip>
          <a:srcRect l="28115" r="35057" b="18899"/>
          <a:stretch/>
        </p:blipFill>
        <p:spPr bwMode="auto">
          <a:xfrm>
            <a:off x="338454" y="550395"/>
            <a:ext cx="1102360" cy="1441450"/>
          </a:xfrm>
          <a:prstGeom prst="ellipse">
            <a:avLst/>
          </a:prstGeom>
          <a:ln>
            <a:noFill/>
          </a:ln>
          <a:extLst>
            <a:ext uri="{53640926-AAD7-44D8-BBD7-CCE9431645EC}">
              <a14:shadowObscured xmlns:a14="http://schemas.microsoft.com/office/drawing/2010/main"/>
            </a:ext>
          </a:extLst>
        </p:spPr>
      </p:pic>
      <p:sp>
        <p:nvSpPr>
          <p:cNvPr id="22" name="Rectángulo 21"/>
          <p:cNvSpPr/>
          <p:nvPr/>
        </p:nvSpPr>
        <p:spPr>
          <a:xfrm>
            <a:off x="1603453" y="415030"/>
            <a:ext cx="7823309" cy="1442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latin typeface="Calibri" panose="020F0502020204030204" pitchFamily="34" charset="0"/>
                <a:cs typeface="Calibri" panose="020F0502020204030204" pitchFamily="34" charset="0"/>
              </a:rPr>
              <a:t>Mit genomde verfolgen wir das Ziel, die Genomsequenzierung in Deutschland in die Regelversorgung einzuführen</a:t>
            </a:r>
            <a:r>
              <a:rPr lang="de-DE" sz="1400" dirty="0">
                <a:solidFill>
                  <a:schemeClr val="tx1"/>
                </a:solidFill>
                <a:latin typeface="Calibri" panose="020F0502020204030204" pitchFamily="34" charset="0"/>
                <a:cs typeface="Calibri" panose="020F0502020204030204" pitchFamily="34" charset="0"/>
              </a:rPr>
              <a:t>; zuerst in den Bereichen Krebs und seltene Erkrankungen. Genomdaten der Patientinnen und Patienten werden mit anderen relevanten Gesundheitsdaten zusammengeführt und für eine optimale Versorgung benutzt. Dabei entsteht neues Wissen, das in die Forschung einfließt und so zu einer besseren, noch gezielteren Versorgung führt. Das alles geschieht natürlich nur mit Einwillingung der Patientinnen und Patienten.</a:t>
            </a:r>
            <a:endParaRPr lang="en-US" sz="1400" dirty="0">
              <a:solidFill>
                <a:schemeClr val="tx1"/>
              </a:solidFill>
              <a:latin typeface="Calibri" panose="020F0502020204030204" pitchFamily="34" charset="0"/>
              <a:cs typeface="Calibri" panose="020F0502020204030204" pitchFamily="34" charset="0"/>
            </a:endParaRPr>
          </a:p>
        </p:txBody>
      </p:sp>
      <p:pic>
        <p:nvPicPr>
          <p:cNvPr id="24" name="Imagen 23"/>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827370" y="99358"/>
            <a:ext cx="599392" cy="451037"/>
          </a:xfrm>
          <a:prstGeom prst="rect">
            <a:avLst/>
          </a:prstGeom>
        </p:spPr>
      </p:pic>
      <p:pic>
        <p:nvPicPr>
          <p:cNvPr id="25" name="Imagen 24"/>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613661" y="1857388"/>
            <a:ext cx="599392" cy="451037"/>
          </a:xfrm>
          <a:prstGeom prst="rect">
            <a:avLst/>
          </a:prstGeom>
        </p:spPr>
      </p:pic>
      <p:sp>
        <p:nvSpPr>
          <p:cNvPr id="26" name="Rectángulo 25"/>
          <p:cNvSpPr/>
          <p:nvPr/>
        </p:nvSpPr>
        <p:spPr>
          <a:xfrm>
            <a:off x="2116667" y="1991845"/>
            <a:ext cx="6796690" cy="1922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s-ES" sz="1400" dirty="0" err="1" smtClean="0">
                <a:solidFill>
                  <a:schemeClr val="tx1"/>
                </a:solidFill>
                <a:latin typeface="Calibri" panose="020F0502020204030204" pitchFamily="34" charset="0"/>
                <a:cs typeface="Calibri" panose="020F0502020204030204" pitchFamily="34" charset="0"/>
              </a:rPr>
              <a:t>Wir</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befinden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uns</a:t>
            </a:r>
            <a:r>
              <a:rPr lang="es-ES" sz="1400" dirty="0" smtClean="0">
                <a:solidFill>
                  <a:schemeClr val="tx1"/>
                </a:solidFill>
                <a:latin typeface="Calibri" panose="020F0502020204030204" pitchFamily="34" charset="0"/>
                <a:cs typeface="Calibri" panose="020F0502020204030204" pitchFamily="34" charset="0"/>
              </a:rPr>
              <a:t> in der EU </a:t>
            </a:r>
            <a:r>
              <a:rPr lang="es-ES" sz="1400" dirty="0" err="1" smtClean="0">
                <a:solidFill>
                  <a:schemeClr val="tx1"/>
                </a:solidFill>
                <a:latin typeface="Calibri" panose="020F0502020204030204" pitchFamily="34" charset="0"/>
                <a:cs typeface="Calibri" panose="020F0502020204030204" pitchFamily="34" charset="0"/>
              </a:rPr>
              <a:t>an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einenm</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kritischen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Punkt</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wir</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sind</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gerade</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dabei</a:t>
            </a:r>
            <a:r>
              <a:rPr lang="es-ES" sz="1400" dirty="0" smtClean="0">
                <a:solidFill>
                  <a:schemeClr val="tx1"/>
                </a:solidFill>
                <a:latin typeface="Calibri" panose="020F0502020204030204" pitchFamily="34" charset="0"/>
                <a:cs typeface="Calibri" panose="020F0502020204030204" pitchFamily="34" charset="0"/>
              </a:rPr>
              <a:t>, </a:t>
            </a:r>
            <a:r>
              <a:rPr lang="es-ES" sz="1400" b="1" dirty="0" smtClean="0">
                <a:solidFill>
                  <a:schemeClr val="tx1"/>
                </a:solidFill>
                <a:latin typeface="Calibri" panose="020F0502020204030204" pitchFamily="34" charset="0"/>
                <a:cs typeface="Calibri" panose="020F0502020204030204" pitchFamily="34" charset="0"/>
              </a:rPr>
              <a:t>die </a:t>
            </a:r>
            <a:r>
              <a:rPr lang="es-ES" sz="1400" b="1" dirty="0" err="1" smtClean="0">
                <a:solidFill>
                  <a:schemeClr val="tx1"/>
                </a:solidFill>
                <a:latin typeface="Calibri" panose="020F0502020204030204" pitchFamily="34" charset="0"/>
                <a:cs typeface="Calibri" panose="020F0502020204030204" pitchFamily="34" charset="0"/>
              </a:rPr>
              <a:t>Zugangsmöglichkeiten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auszuweiten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und</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systematische</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Rahmenbedingungen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und</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Strukturen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zu</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entwicklen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um</a:t>
            </a:r>
            <a:r>
              <a:rPr lang="es-ES" sz="1400" b="1" dirty="0" smtClean="0">
                <a:solidFill>
                  <a:schemeClr val="tx1"/>
                </a:solidFill>
                <a:latin typeface="Calibri" panose="020F0502020204030204" pitchFamily="34" charset="0"/>
                <a:cs typeface="Calibri" panose="020F0502020204030204" pitchFamily="34" charset="0"/>
              </a:rPr>
              <a:t> die </a:t>
            </a:r>
            <a:r>
              <a:rPr lang="es-ES" sz="1400" b="1" dirty="0" err="1" smtClean="0">
                <a:solidFill>
                  <a:schemeClr val="tx1"/>
                </a:solidFill>
                <a:latin typeface="Calibri" panose="020F0502020204030204" pitchFamily="34" charset="0"/>
                <a:cs typeface="Calibri" panose="020F0502020204030204" pitchFamily="34" charset="0"/>
              </a:rPr>
              <a:t>Genomik</a:t>
            </a:r>
            <a:r>
              <a:rPr lang="es-ES" sz="1400" b="1" dirty="0" smtClean="0">
                <a:solidFill>
                  <a:schemeClr val="tx1"/>
                </a:solidFill>
                <a:latin typeface="Calibri" panose="020F0502020204030204" pitchFamily="34" charset="0"/>
                <a:cs typeface="Calibri" panose="020F0502020204030204" pitchFamily="34" charset="0"/>
              </a:rPr>
              <a:t> in </a:t>
            </a:r>
            <a:r>
              <a:rPr lang="es-ES" sz="1400" b="1" dirty="0">
                <a:solidFill>
                  <a:schemeClr val="tx1"/>
                </a:solidFill>
                <a:latin typeface="Calibri" panose="020F0502020204030204" pitchFamily="34" charset="0"/>
                <a:cs typeface="Calibri" panose="020F0502020204030204" pitchFamily="34" charset="0"/>
              </a:rPr>
              <a:t>die </a:t>
            </a:r>
            <a:r>
              <a:rPr lang="es-ES" sz="1400" b="1" dirty="0" err="1" smtClean="0">
                <a:solidFill>
                  <a:schemeClr val="tx1"/>
                </a:solidFill>
                <a:latin typeface="Calibri" panose="020F0502020204030204" pitchFamily="34" charset="0"/>
                <a:cs typeface="Calibri" panose="020F0502020204030204" pitchFamily="34" charset="0"/>
              </a:rPr>
              <a:t>routinemäßige</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Gesundhetisversorgung</a:t>
            </a:r>
            <a:r>
              <a:rPr lang="es-ES" sz="1400" b="1"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bei</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seltenen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Krankheiten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und</a:t>
            </a:r>
            <a:r>
              <a:rPr lang="es-ES" sz="1400" dirty="0" smtClean="0">
                <a:solidFill>
                  <a:schemeClr val="tx1"/>
                </a:solidFill>
                <a:latin typeface="Calibri" panose="020F0502020204030204" pitchFamily="34" charset="0"/>
                <a:cs typeface="Calibri" panose="020F0502020204030204" pitchFamily="34" charset="0"/>
              </a:rPr>
              <a:t> Krebs </a:t>
            </a:r>
            <a:r>
              <a:rPr lang="es-ES" sz="1400" b="1" dirty="0" err="1" smtClean="0">
                <a:solidFill>
                  <a:schemeClr val="tx1"/>
                </a:solidFill>
                <a:latin typeface="Calibri" panose="020F0502020204030204" pitchFamily="34" charset="0"/>
                <a:cs typeface="Calibri" panose="020F0502020204030204" pitchFamily="34" charset="0"/>
              </a:rPr>
              <a:t>einzuführen</a:t>
            </a:r>
            <a:r>
              <a:rPr lang="es-ES" sz="1400" dirty="0" smtClean="0">
                <a:solidFill>
                  <a:schemeClr val="tx1"/>
                </a:solidFill>
                <a:latin typeface="Calibri" panose="020F0502020204030204" pitchFamily="34" charset="0"/>
                <a:cs typeface="Calibri" panose="020F0502020204030204" pitchFamily="34" charset="0"/>
              </a:rPr>
              <a:t>.</a:t>
            </a:r>
          </a:p>
          <a:p>
            <a:pPr>
              <a:spcAft>
                <a:spcPts val="600"/>
              </a:spcAft>
            </a:pPr>
            <a:r>
              <a:rPr lang="es-ES" sz="1400" dirty="0" err="1" smtClean="0">
                <a:solidFill>
                  <a:schemeClr val="tx1"/>
                </a:solidFill>
                <a:latin typeface="Calibri" panose="020F0502020204030204" pitchFamily="34" charset="0"/>
                <a:cs typeface="Calibri" panose="020F0502020204030204" pitchFamily="34" charset="0"/>
              </a:rPr>
              <a:t>Dafür</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müssen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wir</a:t>
            </a:r>
            <a:r>
              <a:rPr lang="es-ES" sz="1400"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nachhaltige</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Modelle</a:t>
            </a:r>
            <a:r>
              <a:rPr lang="es-ES" sz="1400" b="1" dirty="0" smtClean="0">
                <a:solidFill>
                  <a:schemeClr val="tx1"/>
                </a:solidFill>
                <a:latin typeface="Calibri" panose="020F0502020204030204" pitchFamily="34" charset="0"/>
                <a:cs typeface="Calibri" panose="020F0502020204030204" pitchFamily="34" charset="0"/>
              </a:rPr>
              <a:t> der </a:t>
            </a:r>
            <a:r>
              <a:rPr lang="es-ES" sz="1400" b="1" dirty="0" err="1" smtClean="0">
                <a:solidFill>
                  <a:schemeClr val="tx1"/>
                </a:solidFill>
                <a:latin typeface="Calibri" panose="020F0502020204030204" pitchFamily="34" charset="0"/>
                <a:cs typeface="Calibri" panose="020F0502020204030204" pitchFamily="34" charset="0"/>
              </a:rPr>
              <a:t>Finanzierung</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und</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Organisation</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entwickeln</a:t>
            </a:r>
            <a:r>
              <a:rPr lang="es-ES" sz="1400" dirty="0" smtClean="0">
                <a:solidFill>
                  <a:schemeClr val="tx1"/>
                </a:solidFill>
                <a:latin typeface="Calibri" panose="020F0502020204030204" pitchFamily="34" charset="0"/>
                <a:cs typeface="Calibri" panose="020F0502020204030204" pitchFamily="34" charset="0"/>
              </a:rPr>
              <a:t>. Diese Modele </a:t>
            </a:r>
            <a:r>
              <a:rPr lang="es-ES" sz="1400" dirty="0" err="1" smtClean="0">
                <a:solidFill>
                  <a:schemeClr val="tx1"/>
                </a:solidFill>
                <a:latin typeface="Calibri" panose="020F0502020204030204" pitchFamily="34" charset="0"/>
                <a:cs typeface="Calibri" panose="020F0502020204030204" pitchFamily="34" charset="0"/>
              </a:rPr>
              <a:t>müssen</a:t>
            </a:r>
            <a:r>
              <a:rPr lang="es-ES" sz="1400"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dem</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Gesundheitspersonal</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bekannt</a:t>
            </a:r>
            <a:r>
              <a:rPr lang="es-ES" sz="1400" b="1" dirty="0" smtClean="0">
                <a:solidFill>
                  <a:schemeClr val="tx1"/>
                </a:solidFill>
                <a:latin typeface="Calibri" panose="020F0502020204030204" pitchFamily="34" charset="0"/>
                <a:cs typeface="Calibri" panose="020F0502020204030204" pitchFamily="34" charset="0"/>
              </a:rPr>
              <a:t> </a:t>
            </a:r>
            <a:r>
              <a:rPr lang="es-ES" sz="1400" b="1" dirty="0" err="1" smtClean="0">
                <a:solidFill>
                  <a:schemeClr val="tx1"/>
                </a:solidFill>
                <a:latin typeface="Calibri" panose="020F0502020204030204" pitchFamily="34" charset="0"/>
                <a:cs typeface="Calibri" panose="020F0502020204030204" pitchFamily="34" charset="0"/>
              </a:rPr>
              <a:t>sein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gut</a:t>
            </a:r>
            <a:r>
              <a:rPr lang="es-ES" sz="1400" dirty="0" smtClean="0">
                <a:solidFill>
                  <a:schemeClr val="tx1"/>
                </a:solidFill>
                <a:latin typeface="Calibri" panose="020F0502020204030204" pitchFamily="34" charset="0"/>
                <a:cs typeface="Calibri" panose="020F0502020204030204" pitchFamily="34" charset="0"/>
              </a:rPr>
              <a:t> in das </a:t>
            </a:r>
            <a:r>
              <a:rPr lang="es-ES" sz="1400" dirty="0" err="1" smtClean="0">
                <a:solidFill>
                  <a:schemeClr val="tx1"/>
                </a:solidFill>
                <a:latin typeface="Calibri" panose="020F0502020204030204" pitchFamily="34" charset="0"/>
                <a:cs typeface="Calibri" panose="020F0502020204030204" pitchFamily="34" charset="0"/>
              </a:rPr>
              <a:t>Gesundheitssystem</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integriert</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sein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und</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allen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Patientinnen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und</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Patienten</a:t>
            </a:r>
            <a:r>
              <a:rPr lang="es-ES" sz="1400" dirty="0" smtClean="0">
                <a:solidFill>
                  <a:schemeClr val="tx1"/>
                </a:solidFill>
                <a:latin typeface="Calibri" panose="020F0502020204030204" pitchFamily="34" charset="0"/>
                <a:cs typeface="Calibri" panose="020F0502020204030204" pitchFamily="34" charset="0"/>
              </a:rPr>
              <a:t>, die </a:t>
            </a:r>
            <a:r>
              <a:rPr lang="es-ES" sz="1400" dirty="0" err="1" smtClean="0">
                <a:solidFill>
                  <a:schemeClr val="tx1"/>
                </a:solidFill>
                <a:latin typeface="Calibri" panose="020F0502020204030204" pitchFamily="34" charset="0"/>
                <a:cs typeface="Calibri" panose="020F0502020204030204" pitchFamily="34" charset="0"/>
              </a:rPr>
              <a:t>davon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profitieren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können</a:t>
            </a:r>
            <a:r>
              <a:rPr lang="es-ES" sz="1400" dirty="0" smtClean="0">
                <a:solidFill>
                  <a:schemeClr val="tx1"/>
                </a:solidFill>
                <a:latin typeface="Calibri" panose="020F0502020204030204" pitchFamily="34" charset="0"/>
                <a:cs typeface="Calibri" panose="020F0502020204030204" pitchFamily="34" charset="0"/>
              </a:rPr>
              <a:t>, </a:t>
            </a:r>
            <a:r>
              <a:rPr lang="es-ES" sz="1400" dirty="0" err="1" smtClean="0">
                <a:solidFill>
                  <a:schemeClr val="tx1"/>
                </a:solidFill>
                <a:latin typeface="Calibri" panose="020F0502020204030204" pitchFamily="34" charset="0"/>
                <a:cs typeface="Calibri" panose="020F0502020204030204" pitchFamily="34" charset="0"/>
              </a:rPr>
              <a:t>offenstehen</a:t>
            </a:r>
            <a:r>
              <a:rPr lang="es-ES" sz="1400" dirty="0" smtClean="0">
                <a:solidFill>
                  <a:schemeClr val="tx1"/>
                </a:solidFill>
                <a:latin typeface="Calibri" panose="020F0502020204030204" pitchFamily="34" charset="0"/>
                <a:cs typeface="Calibri" panose="020F0502020204030204" pitchFamily="34" charset="0"/>
              </a:rPr>
              <a:t>.</a:t>
            </a:r>
            <a:endParaRPr lang="es-ES" sz="1400" dirty="0">
              <a:solidFill>
                <a:schemeClr val="tx1"/>
              </a:solidFill>
              <a:latin typeface="Calibri" panose="020F0502020204030204" pitchFamily="34" charset="0"/>
              <a:cs typeface="Calibri" panose="020F0502020204030204" pitchFamily="34" charset="0"/>
            </a:endParaRPr>
          </a:p>
        </p:txBody>
      </p:sp>
      <p:pic>
        <p:nvPicPr>
          <p:cNvPr id="8" name="Imagen 7"/>
          <p:cNvPicPr/>
          <p:nvPr/>
        </p:nvPicPr>
        <p:blipFill rotWithShape="1">
          <a:blip r:embed="rId5">
            <a:grayscl/>
            <a:extLst>
              <a:ext uri="{28A0092B-C50C-407E-A947-70E740481C1C}">
                <a14:useLocalDpi xmlns:a14="http://schemas.microsoft.com/office/drawing/2010/main" val="0"/>
              </a:ext>
            </a:extLst>
          </a:blip>
          <a:srcRect b="4682"/>
          <a:stretch/>
        </p:blipFill>
        <p:spPr bwMode="auto">
          <a:xfrm>
            <a:off x="529907" y="3917901"/>
            <a:ext cx="1101090" cy="1400175"/>
          </a:xfrm>
          <a:prstGeom prst="ellipse">
            <a:avLst/>
          </a:prstGeom>
          <a:ln>
            <a:noFill/>
          </a:ln>
          <a:extLst>
            <a:ext uri="{53640926-AAD7-44D8-BBD7-CCE9431645EC}">
              <a14:shadowObscured xmlns:a14="http://schemas.microsoft.com/office/drawing/2010/main"/>
            </a:ext>
          </a:extLst>
        </p:spPr>
      </p:pic>
      <p:sp>
        <p:nvSpPr>
          <p:cNvPr id="9" name="Rectángulo 8"/>
          <p:cNvSpPr/>
          <p:nvPr/>
        </p:nvSpPr>
        <p:spPr>
          <a:xfrm>
            <a:off x="1874386" y="3913865"/>
            <a:ext cx="6404425" cy="1404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Calibri" panose="020F0502020204030204" pitchFamily="34" charset="0"/>
                <a:cs typeface="Calibri" panose="020F0502020204030204" pitchFamily="34" charset="0"/>
              </a:rPr>
              <a:t>Wir glauben, dass </a:t>
            </a:r>
            <a:r>
              <a:rPr lang="de-DE" sz="1400" b="1" dirty="0">
                <a:solidFill>
                  <a:schemeClr val="tx1"/>
                </a:solidFill>
                <a:latin typeface="Calibri" panose="020F0502020204030204" pitchFamily="34" charset="0"/>
                <a:cs typeface="Calibri" panose="020F0502020204030204" pitchFamily="34" charset="0"/>
              </a:rPr>
              <a:t>die 1+MG-Initiative und das Beyond 1 MG-Projekt dazu beitragen werden, die zukünftige europäische Gesundheitsdatenlandschaft zu entwickeln</a:t>
            </a:r>
            <a:r>
              <a:rPr lang="de-DE" sz="1400" dirty="0">
                <a:solidFill>
                  <a:schemeClr val="tx1"/>
                </a:solidFill>
                <a:latin typeface="Calibri" panose="020F0502020204030204" pitchFamily="34" charset="0"/>
                <a:cs typeface="Calibri" panose="020F0502020204030204" pitchFamily="34" charset="0"/>
              </a:rPr>
              <a:t>, </a:t>
            </a:r>
            <a:r>
              <a:rPr lang="de-DE" sz="1400" dirty="0" smtClean="0">
                <a:solidFill>
                  <a:schemeClr val="tx1"/>
                </a:solidFill>
                <a:latin typeface="Calibri" panose="020F0502020204030204" pitchFamily="34" charset="0"/>
                <a:cs typeface="Calibri" panose="020F0502020204030204" pitchFamily="34" charset="0"/>
              </a:rPr>
              <a:t>und o </a:t>
            </a:r>
            <a:r>
              <a:rPr lang="de-DE" sz="1400" dirty="0">
                <a:solidFill>
                  <a:schemeClr val="tx1"/>
                </a:solidFill>
                <a:latin typeface="Calibri" panose="020F0502020204030204" pitchFamily="34" charset="0"/>
                <a:cs typeface="Calibri" panose="020F0502020204030204" pitchFamily="34" charset="0"/>
              </a:rPr>
              <a:t>dass das Reifegradmodell, das ELSI-Toolkit und die </a:t>
            </a:r>
            <a:r>
              <a:rPr lang="de-DE" sz="1400" dirty="0" smtClean="0">
                <a:solidFill>
                  <a:schemeClr val="tx1"/>
                </a:solidFill>
                <a:latin typeface="Calibri" panose="020F0502020204030204" pitchFamily="34" charset="0"/>
                <a:cs typeface="Calibri" panose="020F0502020204030204" pitchFamily="34" charset="0"/>
              </a:rPr>
              <a:t>technischen Richtlinien sowie </a:t>
            </a:r>
            <a:r>
              <a:rPr lang="de-DE" sz="1400" dirty="0">
                <a:solidFill>
                  <a:schemeClr val="tx1"/>
                </a:solidFill>
                <a:latin typeface="Calibri" panose="020F0502020204030204" pitchFamily="34" charset="0"/>
                <a:cs typeface="Calibri" panose="020F0502020204030204" pitchFamily="34" charset="0"/>
              </a:rPr>
              <a:t>die Infrastruktur an sich </a:t>
            </a:r>
            <a:r>
              <a:rPr lang="de-DE" sz="1400" dirty="0" smtClean="0">
                <a:solidFill>
                  <a:schemeClr val="tx1"/>
                </a:solidFill>
                <a:latin typeface="Calibri" panose="020F0502020204030204" pitchFamily="34" charset="0"/>
                <a:cs typeface="Calibri" panose="020F0502020204030204" pitchFamily="34" charset="0"/>
              </a:rPr>
              <a:t>einen </a:t>
            </a:r>
            <a:r>
              <a:rPr lang="de-DE" sz="1400" dirty="0">
                <a:solidFill>
                  <a:schemeClr val="tx1"/>
                </a:solidFill>
                <a:latin typeface="Calibri" panose="020F0502020204030204" pitchFamily="34" charset="0"/>
                <a:cs typeface="Calibri" panose="020F0502020204030204" pitchFamily="34" charset="0"/>
              </a:rPr>
              <a:t>wichtigen Beitrag zum europäischen Gesundheitsdatenraum leisten werden.</a:t>
            </a:r>
          </a:p>
        </p:txBody>
      </p:sp>
      <p:pic>
        <p:nvPicPr>
          <p:cNvPr id="10" name="Imagen 9"/>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116172" y="3659722"/>
            <a:ext cx="599392" cy="451037"/>
          </a:xfrm>
          <a:prstGeom prst="rect">
            <a:avLst/>
          </a:prstGeom>
        </p:spPr>
      </p:pic>
      <p:pic>
        <p:nvPicPr>
          <p:cNvPr id="11" name="Imagen 10"/>
          <p:cNvPicPr/>
          <p:nvPr/>
        </p:nvPicPr>
        <p:blipFill rotWithShape="1">
          <a:blip r:embed="rId6">
            <a:grayscl/>
            <a:extLst>
              <a:ext uri="{28A0092B-C50C-407E-A947-70E740481C1C}">
                <a14:useLocalDpi xmlns:a14="http://schemas.microsoft.com/office/drawing/2010/main" val="0"/>
              </a:ext>
            </a:extLst>
          </a:blip>
          <a:srcRect l="10251" r="13629"/>
          <a:stretch/>
        </p:blipFill>
        <p:spPr bwMode="auto">
          <a:xfrm>
            <a:off x="892491" y="2241059"/>
            <a:ext cx="1096645" cy="1440815"/>
          </a:xfrm>
          <a:prstGeom prst="ellipse">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1141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rotWithShape="1">
          <a:blip r:embed="rId2">
            <a:grayscl/>
            <a:extLst>
              <a:ext uri="{28A0092B-C50C-407E-A947-70E740481C1C}">
                <a14:useLocalDpi xmlns:a14="http://schemas.microsoft.com/office/drawing/2010/main" val="0"/>
              </a:ext>
            </a:extLst>
          </a:blip>
          <a:srcRect l="36923" r="11834"/>
          <a:stretch/>
        </p:blipFill>
        <p:spPr bwMode="auto">
          <a:xfrm>
            <a:off x="522922" y="3666029"/>
            <a:ext cx="1108075" cy="1438910"/>
          </a:xfrm>
          <a:prstGeom prst="ellipse">
            <a:avLst/>
          </a:prstGeom>
          <a:ln>
            <a:noFill/>
          </a:ln>
          <a:extLst>
            <a:ext uri="{53640926-AAD7-44D8-BBD7-CCE9431645EC}">
              <a14:shadowObscured xmlns:a14="http://schemas.microsoft.com/office/drawing/2010/main"/>
            </a:ext>
          </a:extLst>
        </p:spPr>
      </p:pic>
      <p:pic>
        <p:nvPicPr>
          <p:cNvPr id="21" name="Imagen 20"/>
          <p:cNvPicPr/>
          <p:nvPr/>
        </p:nvPicPr>
        <p:blipFill rotWithShape="1">
          <a:blip r:embed="rId3">
            <a:grayscl/>
            <a:extLst>
              <a:ext uri="{28A0092B-C50C-407E-A947-70E740481C1C}">
                <a14:useLocalDpi xmlns:a14="http://schemas.microsoft.com/office/drawing/2010/main" val="0"/>
              </a:ext>
            </a:extLst>
          </a:blip>
          <a:srcRect l="3587" r="19475"/>
          <a:stretch/>
        </p:blipFill>
        <p:spPr bwMode="auto">
          <a:xfrm>
            <a:off x="522922" y="1127070"/>
            <a:ext cx="1106805" cy="1438275"/>
          </a:xfrm>
          <a:prstGeom prst="ellipse">
            <a:avLst/>
          </a:prstGeom>
          <a:ln>
            <a:noFill/>
          </a:ln>
          <a:extLst>
            <a:ext uri="{53640926-AAD7-44D8-BBD7-CCE9431645EC}">
              <a14:shadowObscured xmlns:a14="http://schemas.microsoft.com/office/drawing/2010/main"/>
            </a:ext>
          </a:extLst>
        </p:spPr>
      </p:pic>
      <p:sp>
        <p:nvSpPr>
          <p:cNvPr id="23" name="Rectángulo 22"/>
          <p:cNvSpPr/>
          <p:nvPr/>
        </p:nvSpPr>
        <p:spPr>
          <a:xfrm>
            <a:off x="1873115" y="3109642"/>
            <a:ext cx="6695099" cy="241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600" dirty="0">
                <a:solidFill>
                  <a:schemeClr val="tx1"/>
                </a:solidFill>
                <a:latin typeface="Calibri" panose="020F0502020204030204" pitchFamily="34" charset="0"/>
                <a:cs typeface="Calibri" panose="020F0502020204030204" pitchFamily="34" charset="0"/>
              </a:rPr>
              <a:t>Genomische Medizin ist tief in der Forschung </a:t>
            </a:r>
            <a:r>
              <a:rPr lang="de-DE" sz="1600" dirty="0" smtClean="0">
                <a:solidFill>
                  <a:schemeClr val="tx1"/>
                </a:solidFill>
                <a:latin typeface="Calibri" panose="020F0502020204030204" pitchFamily="34" charset="0"/>
                <a:cs typeface="Calibri" panose="020F0502020204030204" pitchFamily="34" charset="0"/>
              </a:rPr>
              <a:t>verwurzelt. </a:t>
            </a:r>
            <a:r>
              <a:rPr lang="de-DE" sz="1600" b="1" dirty="0" smtClean="0">
                <a:solidFill>
                  <a:schemeClr val="tx1"/>
                </a:solidFill>
                <a:latin typeface="Calibri" panose="020F0502020204030204" pitchFamily="34" charset="0"/>
                <a:cs typeface="Calibri" panose="020F0502020204030204" pitchFamily="34" charset="0"/>
              </a:rPr>
              <a:t>genomDE </a:t>
            </a:r>
            <a:r>
              <a:rPr lang="de-DE" sz="1600" b="1" dirty="0">
                <a:solidFill>
                  <a:schemeClr val="tx1"/>
                </a:solidFill>
                <a:latin typeface="Calibri" panose="020F0502020204030204" pitchFamily="34" charset="0"/>
                <a:cs typeface="Calibri" panose="020F0502020204030204" pitchFamily="34" charset="0"/>
              </a:rPr>
              <a:t>will ein Netzwerk spezialisierter Zentren unter gemeinsamer Koordination einrichten, das gleichzeitig einen definierten Bestandteil der Regelversorgung darstellt</a:t>
            </a:r>
            <a:r>
              <a:rPr lang="de-DE" sz="1600" dirty="0">
                <a:solidFill>
                  <a:schemeClr val="tx1"/>
                </a:solidFill>
                <a:latin typeface="Calibri" panose="020F0502020204030204" pitchFamily="34" charset="0"/>
                <a:cs typeface="Calibri" panose="020F0502020204030204" pitchFamily="34" charset="0"/>
              </a:rPr>
              <a:t>. Des weiteren ist eine Dateninfrastruktur erforderlich, die klinische Daten mit Genomdaten integriert und sicher bereitstellt. Diese Infrastruktur muss sich sowohl in die Telematik-Infrastruktur als auch in die deutsche und europäische Forschungsdateninfrastruktur integrieren.</a:t>
            </a:r>
            <a:endParaRPr lang="de-DE" sz="1600" dirty="0" smtClean="0">
              <a:solidFill>
                <a:schemeClr val="tx1"/>
              </a:solidFill>
              <a:latin typeface="Calibri" panose="020F0502020204030204" pitchFamily="34" charset="0"/>
              <a:cs typeface="Calibri" panose="020F0502020204030204" pitchFamily="34" charset="0"/>
            </a:endParaRPr>
          </a:p>
        </p:txBody>
      </p:sp>
      <p:sp>
        <p:nvSpPr>
          <p:cNvPr id="10" name="Rectángulo 9"/>
          <p:cNvSpPr/>
          <p:nvPr/>
        </p:nvSpPr>
        <p:spPr>
          <a:xfrm>
            <a:off x="1873116" y="872489"/>
            <a:ext cx="7346002" cy="1947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600" b="1" dirty="0" smtClean="0">
                <a:solidFill>
                  <a:schemeClr val="tx1"/>
                </a:solidFill>
                <a:latin typeface="Calibri" panose="020F0502020204030204" pitchFamily="34" charset="0"/>
                <a:cs typeface="Calibri" panose="020F0502020204030204" pitchFamily="34" charset="0"/>
              </a:rPr>
              <a:t>Es </a:t>
            </a:r>
            <a:r>
              <a:rPr lang="de-DE" sz="1600" b="1" dirty="0">
                <a:solidFill>
                  <a:schemeClr val="tx1"/>
                </a:solidFill>
                <a:latin typeface="Calibri" panose="020F0502020204030204" pitchFamily="34" charset="0"/>
                <a:cs typeface="Calibri" panose="020F0502020204030204" pitchFamily="34" charset="0"/>
              </a:rPr>
              <a:t>existieren im Gesundheitswesen </a:t>
            </a:r>
            <a:r>
              <a:rPr lang="de-DE" sz="1600" dirty="0">
                <a:solidFill>
                  <a:schemeClr val="tx1"/>
                </a:solidFill>
                <a:latin typeface="Calibri" panose="020F0502020204030204" pitchFamily="34" charset="0"/>
                <a:cs typeface="Calibri" panose="020F0502020204030204" pitchFamily="34" charset="0"/>
              </a:rPr>
              <a:t>bei uns bereits einige </a:t>
            </a:r>
            <a:r>
              <a:rPr lang="de-DE" sz="1600" b="1" dirty="0">
                <a:solidFill>
                  <a:schemeClr val="tx1"/>
                </a:solidFill>
                <a:latin typeface="Calibri" panose="020F0502020204030204" pitchFamily="34" charset="0"/>
                <a:cs typeface="Calibri" panose="020F0502020204030204" pitchFamily="34" charset="0"/>
              </a:rPr>
              <a:t>regionale und krankheitsspezifische Projekte und Initiativen, die genomische und klinische Daten verbinden und die Ergebnisse zum Wohle der Patienten nützen</a:t>
            </a:r>
            <a:r>
              <a:rPr lang="de-DE" sz="1600" dirty="0">
                <a:solidFill>
                  <a:schemeClr val="tx1"/>
                </a:solidFill>
                <a:latin typeface="Calibri" panose="020F0502020204030204" pitchFamily="34" charset="0"/>
                <a:cs typeface="Calibri" panose="020F0502020204030204" pitchFamily="34" charset="0"/>
              </a:rPr>
              <a:t>. Mit genomDE wollen wir bei diesen Initiativen ansetzen und eine patientenindividuale Gesundheitsvorsorge ermöglichen. </a:t>
            </a:r>
            <a:endParaRPr lang="de-DE" sz="1600" dirty="0" smtClean="0">
              <a:solidFill>
                <a:schemeClr val="tx1"/>
              </a:solidFill>
              <a:latin typeface="Calibri" panose="020F0502020204030204" pitchFamily="34" charset="0"/>
              <a:cs typeface="Calibri" panose="020F0502020204030204" pitchFamily="34" charset="0"/>
            </a:endParaRPr>
          </a:p>
          <a:p>
            <a:r>
              <a:rPr lang="de-DE" sz="1600" b="1" dirty="0" smtClean="0">
                <a:solidFill>
                  <a:schemeClr val="tx1"/>
                </a:solidFill>
                <a:latin typeface="Calibri" panose="020F0502020204030204" pitchFamily="34" charset="0"/>
                <a:cs typeface="Calibri" panose="020F0502020204030204" pitchFamily="34" charset="0"/>
              </a:rPr>
              <a:t>Die </a:t>
            </a:r>
            <a:r>
              <a:rPr lang="de-DE" sz="1600" b="1" dirty="0">
                <a:solidFill>
                  <a:schemeClr val="tx1"/>
                </a:solidFill>
                <a:latin typeface="Calibri" panose="020F0502020204030204" pitchFamily="34" charset="0"/>
                <a:cs typeface="Calibri" panose="020F0502020204030204" pitchFamily="34" charset="0"/>
              </a:rPr>
              <a:t>Hightech-Strategie 2025 zeigt Perspektiven auf, wie Deutschland seine Zukunft mit Forschung und Innovation erfolgreich gestalten kann</a:t>
            </a:r>
            <a:r>
              <a:rPr lang="de-DE" sz="1600" dirty="0">
                <a:solidFill>
                  <a:schemeClr val="tx1"/>
                </a:solidFill>
                <a:latin typeface="Calibri" panose="020F0502020204030204" pitchFamily="34" charset="0"/>
                <a:cs typeface="Calibri" panose="020F0502020204030204" pitchFamily="34" charset="0"/>
              </a:rPr>
              <a:t>. Sie legt erstmals 12 </a:t>
            </a:r>
            <a:r>
              <a:rPr lang="de-DE" sz="1600" dirty="0" smtClean="0">
                <a:solidFill>
                  <a:schemeClr val="tx1"/>
                </a:solidFill>
                <a:latin typeface="Calibri" panose="020F0502020204030204" pitchFamily="34" charset="0"/>
                <a:cs typeface="Calibri" panose="020F0502020204030204" pitchFamily="34" charset="0"/>
              </a:rPr>
              <a:t>grosse </a:t>
            </a:r>
            <a:r>
              <a:rPr lang="de-DE" sz="1600" dirty="0">
                <a:solidFill>
                  <a:schemeClr val="tx1"/>
                </a:solidFill>
                <a:latin typeface="Calibri" panose="020F0502020204030204" pitchFamily="34" charset="0"/>
                <a:cs typeface="Calibri" panose="020F0502020204030204" pitchFamily="34" charset="0"/>
              </a:rPr>
              <a:t>Theme vor, eine davon ist der Bereich Gesundheit und Pflege. Diese Bereich steht ganz konkret dafür, dass die Förderung von Forschung und Innovation an den Bedürfnissen der Menschen in unserem Land ausgerichtet ist</a:t>
            </a:r>
            <a:endParaRPr lang="de-DE" sz="1600" dirty="0" smtClean="0">
              <a:solidFill>
                <a:schemeClr val="tx1"/>
              </a:solidFill>
              <a:latin typeface="Calibri" panose="020F0502020204030204" pitchFamily="34" charset="0"/>
              <a:cs typeface="Calibri" panose="020F0502020204030204" pitchFamily="34" charset="0"/>
            </a:endParaRPr>
          </a:p>
        </p:txBody>
      </p:sp>
      <p:pic>
        <p:nvPicPr>
          <p:cNvPr id="13" name="Imagen 12"/>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761865" y="307305"/>
            <a:ext cx="599392" cy="451037"/>
          </a:xfrm>
          <a:prstGeom prst="rect">
            <a:avLst/>
          </a:prstGeom>
        </p:spPr>
      </p:pic>
      <p:pic>
        <p:nvPicPr>
          <p:cNvPr id="15" name="Imagen 14"/>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40217" y1="21484" x2="40217" y2="21484"/>
                      </a14:backgroundRemoval>
                    </a14:imgEffect>
                  </a14:imgLayer>
                </a14:imgProps>
              </a:ext>
              <a:ext uri="{28A0092B-C50C-407E-A947-70E740481C1C}">
                <a14:useLocalDpi xmlns:a14="http://schemas.microsoft.com/office/drawing/2010/main" val="0"/>
              </a:ext>
            </a:extLst>
          </a:blip>
          <a:srcRect l="21401" t="10590" r="20435" b="10764"/>
          <a:stretch/>
        </p:blipFill>
        <p:spPr>
          <a:xfrm>
            <a:off x="8268518" y="3214992"/>
            <a:ext cx="599392" cy="451037"/>
          </a:xfrm>
          <a:prstGeom prst="rect">
            <a:avLst/>
          </a:prstGeom>
        </p:spPr>
      </p:pic>
    </p:spTree>
    <p:extLst>
      <p:ext uri="{BB962C8B-B14F-4D97-AF65-F5344CB8AC3E}">
        <p14:creationId xmlns:p14="http://schemas.microsoft.com/office/powerpoint/2010/main" val="834279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1873887AB8959468668E5974432F06C" ma:contentTypeVersion="9" ma:contentTypeDescription="Crear nuevo documento." ma:contentTypeScope="" ma:versionID="1f965b16163600e38904181c2f9d0306">
  <xsd:schema xmlns:xsd="http://www.w3.org/2001/XMLSchema" xmlns:xs="http://www.w3.org/2001/XMLSchema" xmlns:p="http://schemas.microsoft.com/office/2006/metadata/properties" xmlns:ns2="e68cd59b-11b5-492d-8a57-84c18d696fb8" targetNamespace="http://schemas.microsoft.com/office/2006/metadata/properties" ma:root="true" ma:fieldsID="6d87c2de458893bf6ba5110c434d4cd1" ns2:_="">
    <xsd:import namespace="e68cd59b-11b5-492d-8a57-84c18d696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cd59b-11b5-492d-8a57-84c18d696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5EDF1-E26C-4299-AF86-5AA58C7DC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cd59b-11b5-492d-8a57-84c18d696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0E8C77-9389-4581-82B3-B978A0A388E6}">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e68cd59b-11b5-492d-8a57-84c18d696fb8"/>
    <ds:schemaRef ds:uri="http://purl.org/dc/dcmitype/"/>
    <ds:schemaRef ds:uri="http://www.w3.org/XML/1998/namespace"/>
  </ds:schemaRefs>
</ds:datastoreItem>
</file>

<file path=customXml/itemProps3.xml><?xml version="1.0" encoding="utf-8"?>
<ds:datastoreItem xmlns:ds="http://schemas.openxmlformats.org/officeDocument/2006/customXml" ds:itemID="{424A7804-FAC9-4F2F-BF28-262519901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Breitbild</PresentationFormat>
  <Paragraphs>89</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Tema de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vt:lpstr>
    </vt:vector>
  </TitlesOfParts>
  <Company>Everis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Yhasmine Hamu Azcarate</dc:creator>
  <cp:lastModifiedBy>Teichmann, Sandra</cp:lastModifiedBy>
  <cp:revision>48</cp:revision>
  <dcterms:created xsi:type="dcterms:W3CDTF">2020-12-04T09:30:26Z</dcterms:created>
  <dcterms:modified xsi:type="dcterms:W3CDTF">2020-12-17T15:32:52Z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0x01010011873887AB8959468668E5974432F06C</vt:lpwstr>
  </property>
</Properties>
</file>