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495" r:id="rId3"/>
    <p:sldId id="496" r:id="rId4"/>
    <p:sldId id="497" r:id="rId5"/>
    <p:sldId id="498" r:id="rId6"/>
    <p:sldId id="499" r:id="rId7"/>
    <p:sldId id="500" r:id="rId8"/>
    <p:sldId id="378" r:id="rId9"/>
    <p:sldId id="380" r:id="rId10"/>
    <p:sldId id="381" r:id="rId11"/>
    <p:sldId id="382" r:id="rId12"/>
    <p:sldId id="493" r:id="rId13"/>
    <p:sldId id="327" r:id="rId14"/>
    <p:sldId id="485" r:id="rId15"/>
    <p:sldId id="486" r:id="rId16"/>
    <p:sldId id="494" r:id="rId17"/>
  </p:sldIdLst>
  <p:sldSz cx="9144000" cy="6858000" type="screen4x3"/>
  <p:notesSz cx="6805613" cy="9944100"/>
  <p:defaultTextStyle>
    <a:defPPr>
      <a:defRPr lang="de-DE"/>
    </a:defPPr>
    <a:lvl1pPr algn="l" rtl="0" eaLnBrk="0" fontAlgn="base" hangingPunct="0">
      <a:lnSpc>
        <a:spcPct val="15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5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5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5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5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800080"/>
    <a:srgbClr val="00518E"/>
    <a:srgbClr val="003994"/>
    <a:srgbClr val="7F7F7F"/>
    <a:srgbClr val="3F3F3F"/>
    <a:srgbClr val="6C006C"/>
    <a:srgbClr val="006664"/>
    <a:srgbClr val="008080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1" autoAdjust="0"/>
    <p:restoredTop sz="94559" autoAdjust="0"/>
  </p:normalViewPr>
  <p:slideViewPr>
    <p:cSldViewPr>
      <p:cViewPr varScale="1">
        <p:scale>
          <a:sx n="78" d="100"/>
          <a:sy n="78" d="100"/>
        </p:scale>
        <p:origin x="1915" y="48"/>
      </p:cViewPr>
      <p:guideLst>
        <p:guide orient="horz" pos="2160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3216" y="-67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8397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4" tIns="46558" rIns="93114" bIns="46558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595" y="2"/>
            <a:ext cx="2948397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4" tIns="46558" rIns="93114" bIns="465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120"/>
            <a:ext cx="2948397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4" tIns="46558" rIns="93114" bIns="46558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595" y="9445120"/>
            <a:ext cx="2948397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4" tIns="46558" rIns="93114" bIns="465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94BE6A5-50EE-4AC4-9A8A-E1433822DD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78326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8397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4" tIns="46558" rIns="93114" bIns="46558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595" y="2"/>
            <a:ext cx="2948397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4" tIns="46558" rIns="93114" bIns="465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1" y="4723368"/>
            <a:ext cx="5444815" cy="447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4" tIns="46558" rIns="93114" bIns="465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20"/>
            <a:ext cx="2948397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4" tIns="46558" rIns="93114" bIns="46558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595" y="9445120"/>
            <a:ext cx="2948397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4" tIns="46558" rIns="93114" bIns="465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43E090-C572-4836-9A1C-DEBD6A22AF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01726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47C2-9479-42AD-B56E-FBE707207D0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724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43E090-C572-4836-9A1C-DEBD6A22AFC9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67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1588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119813" y="274638"/>
            <a:ext cx="189865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22275" y="274638"/>
            <a:ext cx="5545138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10.09.2019                                        Porticus Stiftung</a:t>
            </a:r>
          </a:p>
        </p:txBody>
      </p:sp>
    </p:spTree>
    <p:extLst>
      <p:ext uri="{BB962C8B-B14F-4D97-AF65-F5344CB8AC3E}">
        <p14:creationId xmlns:p14="http://schemas.microsoft.com/office/powerpoint/2010/main" val="70573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FC5D36-0FFD-4393-8589-57AF5AADF382}" type="datetime1">
              <a:rPr lang="de-DE" smtClean="0"/>
              <a:t>16.05.2023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159FE-DB2B-4F45-858F-59329943F8C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59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dt" sz="half" idx="10"/>
          </p:nvPr>
        </p:nvSpPr>
        <p:spPr>
          <a:xfrm>
            <a:off x="539552" y="5949280"/>
            <a:ext cx="1851223" cy="77219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de-DE"/>
              <a:t>10.09.2019                                        Porticus Stiftung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81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10.09.2019                                        Porticus Stiftung</a:t>
            </a:r>
          </a:p>
        </p:txBody>
      </p:sp>
    </p:spTree>
    <p:extLst>
      <p:ext uri="{BB962C8B-B14F-4D97-AF65-F5344CB8AC3E}">
        <p14:creationId xmlns:p14="http://schemas.microsoft.com/office/powerpoint/2010/main" val="275421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2275" y="1600200"/>
            <a:ext cx="3721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95775" y="1600200"/>
            <a:ext cx="37226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10.09.2019                                        Porticus Stiftung</a:t>
            </a:r>
          </a:p>
        </p:txBody>
      </p:sp>
    </p:spTree>
    <p:extLst>
      <p:ext uri="{BB962C8B-B14F-4D97-AF65-F5344CB8AC3E}">
        <p14:creationId xmlns:p14="http://schemas.microsoft.com/office/powerpoint/2010/main" val="9750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10.09.2019                                        Porticus Stiftung</a:t>
            </a:r>
          </a:p>
        </p:txBody>
      </p:sp>
    </p:spTree>
    <p:extLst>
      <p:ext uri="{BB962C8B-B14F-4D97-AF65-F5344CB8AC3E}">
        <p14:creationId xmlns:p14="http://schemas.microsoft.com/office/powerpoint/2010/main" val="146222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10.09.2019                                        Porticus Stiftung</a:t>
            </a:r>
          </a:p>
        </p:txBody>
      </p:sp>
    </p:spTree>
    <p:extLst>
      <p:ext uri="{BB962C8B-B14F-4D97-AF65-F5344CB8AC3E}">
        <p14:creationId xmlns:p14="http://schemas.microsoft.com/office/powerpoint/2010/main" val="343344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10.09.2019                                        Porticus Stiftung</a:t>
            </a:r>
          </a:p>
        </p:txBody>
      </p:sp>
    </p:spTree>
    <p:extLst>
      <p:ext uri="{BB962C8B-B14F-4D97-AF65-F5344CB8AC3E}">
        <p14:creationId xmlns:p14="http://schemas.microsoft.com/office/powerpoint/2010/main" val="348542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10.09.2019                                        Porticus Stiftung</a:t>
            </a:r>
          </a:p>
        </p:txBody>
      </p:sp>
    </p:spTree>
    <p:extLst>
      <p:ext uri="{BB962C8B-B14F-4D97-AF65-F5344CB8AC3E}">
        <p14:creationId xmlns:p14="http://schemas.microsoft.com/office/powerpoint/2010/main" val="336302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10.09.2019                                        Porticus Stiftung</a:t>
            </a:r>
          </a:p>
        </p:txBody>
      </p:sp>
    </p:spTree>
    <p:extLst>
      <p:ext uri="{BB962C8B-B14F-4D97-AF65-F5344CB8AC3E}">
        <p14:creationId xmlns:p14="http://schemas.microsoft.com/office/powerpoint/2010/main" val="261557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7"/>
          <p:cNvSpPr txBox="1">
            <a:spLocks noChangeArrowheads="1"/>
          </p:cNvSpPr>
          <p:nvPr/>
        </p:nvSpPr>
        <p:spPr bwMode="auto">
          <a:xfrm>
            <a:off x="8626475" y="6621463"/>
            <a:ext cx="279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defRPr sz="2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defRPr sz="2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defRPr sz="2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defRPr sz="22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fld id="{000D6220-55F7-4428-B039-972A2E91D8C2}" type="slidenum">
              <a:rPr lang="de-DE" sz="1000" b="1" smtClean="0">
                <a:solidFill>
                  <a:schemeClr val="bg1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‹Nr.›</a:t>
            </a:fld>
            <a:endParaRPr lang="de-DE" sz="1000" b="1">
              <a:solidFill>
                <a:schemeClr val="bg1"/>
              </a:solidFill>
            </a:endParaRPr>
          </a:p>
        </p:txBody>
      </p:sp>
      <p:sp>
        <p:nvSpPr>
          <p:cNvPr id="1027" name="Rectangle 2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1028" name="Rectangle 33"/>
          <p:cNvSpPr>
            <a:spLocks noChangeArrowheads="1"/>
          </p:cNvSpPr>
          <p:nvPr/>
        </p:nvSpPr>
        <p:spPr bwMode="auto">
          <a:xfrm>
            <a:off x="2286000" y="6335713"/>
            <a:ext cx="4572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000">
                <a:solidFill>
                  <a:srgbClr val="3060A0"/>
                </a:solidFill>
              </a:rPr>
              <a:t>Evaluation / Implementationsanalyse  zum Projekt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000">
                <a:solidFill>
                  <a:srgbClr val="3060A0"/>
                </a:solidFill>
              </a:rPr>
              <a:t>„Interne ganzheitliche Unterstützung zur Integration im SGB III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000">
                <a:solidFill>
                  <a:srgbClr val="3060A0"/>
                </a:solidFill>
              </a:rPr>
              <a:t>(PINGUIN)“</a:t>
            </a:r>
          </a:p>
        </p:txBody>
      </p:sp>
      <p:sp>
        <p:nvSpPr>
          <p:cNvPr id="1029" name="Rectangle 46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74638"/>
            <a:ext cx="75961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30" name="Rectangle 4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600200"/>
            <a:ext cx="75961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2275" y="6245225"/>
            <a:ext cx="1968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73" name="Rectangle 4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4488" y="6245225"/>
            <a:ext cx="26717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/>
            </a:lvl1pPr>
          </a:lstStyle>
          <a:p>
            <a:pPr>
              <a:defRPr/>
            </a:pPr>
            <a:r>
              <a:rPr lang="de-DE"/>
              <a:t>10.09.2019                                        Porticus Stiftung</a:t>
            </a:r>
          </a:p>
        </p:txBody>
      </p:sp>
      <p:sp>
        <p:nvSpPr>
          <p:cNvPr id="1074" name="Rectangle 5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48375" y="6245225"/>
            <a:ext cx="19700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F19FE46-BFFF-4E92-9F3D-46869410AA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4" name="Rectangle 51"/>
          <p:cNvSpPr>
            <a:spLocks noChangeArrowheads="1"/>
          </p:cNvSpPr>
          <p:nvPr/>
        </p:nvSpPr>
        <p:spPr bwMode="auto">
          <a:xfrm>
            <a:off x="-11114" y="-12700"/>
            <a:ext cx="9144001" cy="6861176"/>
          </a:xfrm>
          <a:prstGeom prst="rect">
            <a:avLst/>
          </a:prstGeom>
          <a:gradFill rotWithShape="1">
            <a:gsLst>
              <a:gs pos="0">
                <a:srgbClr val="C0C7DF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sz="1800">
              <a:solidFill>
                <a:schemeClr val="tx1"/>
              </a:solidFill>
            </a:endParaRPr>
          </a:p>
        </p:txBody>
      </p:sp>
      <p:sp>
        <p:nvSpPr>
          <p:cNvPr id="1035" name="Rectangle 52"/>
          <p:cNvSpPr>
            <a:spLocks noChangeArrowheads="1"/>
          </p:cNvSpPr>
          <p:nvPr/>
        </p:nvSpPr>
        <p:spPr bwMode="auto">
          <a:xfrm>
            <a:off x="827088" y="6226175"/>
            <a:ext cx="8305800" cy="36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1036" name="Rectangle 54"/>
          <p:cNvSpPr>
            <a:spLocks noChangeArrowheads="1"/>
          </p:cNvSpPr>
          <p:nvPr/>
        </p:nvSpPr>
        <p:spPr bwMode="auto">
          <a:xfrm>
            <a:off x="165100" y="130175"/>
            <a:ext cx="75977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b="1"/>
          </a:p>
        </p:txBody>
      </p:sp>
      <p:sp>
        <p:nvSpPr>
          <p:cNvPr id="1037" name="Text Box 55"/>
          <p:cNvSpPr txBox="1">
            <a:spLocks noChangeArrowheads="1"/>
          </p:cNvSpPr>
          <p:nvPr/>
        </p:nvSpPr>
        <p:spPr bwMode="auto">
          <a:xfrm>
            <a:off x="3222625" y="6218238"/>
            <a:ext cx="3409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defRPr sz="2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defRPr sz="2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defRPr sz="2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defRPr sz="22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de-DE" sz="1200" b="1">
              <a:solidFill>
                <a:srgbClr val="3060A0"/>
              </a:solidFill>
            </a:endParaRPr>
          </a:p>
        </p:txBody>
      </p:sp>
      <p:sp>
        <p:nvSpPr>
          <p:cNvPr id="1038" name="Rectangle 56"/>
          <p:cNvSpPr>
            <a:spLocks noChangeAspect="1" noChangeArrowheads="1"/>
          </p:cNvSpPr>
          <p:nvPr/>
        </p:nvSpPr>
        <p:spPr bwMode="auto">
          <a:xfrm>
            <a:off x="8244408" y="-12700"/>
            <a:ext cx="899591" cy="688975"/>
          </a:xfrm>
          <a:prstGeom prst="rect">
            <a:avLst/>
          </a:prstGeom>
          <a:solidFill>
            <a:srgbClr val="306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sz="1400" b="1" dirty="0">
              <a:solidFill>
                <a:srgbClr val="FFFFFF"/>
              </a:solidFill>
            </a:endParaRPr>
          </a:p>
        </p:txBody>
      </p:sp>
      <p:sp>
        <p:nvSpPr>
          <p:cNvPr id="1039" name="Line 57"/>
          <p:cNvSpPr>
            <a:spLocks noChangeShapeType="1"/>
          </p:cNvSpPr>
          <p:nvPr/>
        </p:nvSpPr>
        <p:spPr bwMode="auto">
          <a:xfrm flipH="1">
            <a:off x="255588" y="657280"/>
            <a:ext cx="8253412" cy="5238"/>
          </a:xfrm>
          <a:prstGeom prst="line">
            <a:avLst/>
          </a:prstGeom>
          <a:noFill/>
          <a:ln w="38100">
            <a:solidFill>
              <a:srgbClr val="306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0" name="Text Box 55"/>
          <p:cNvSpPr txBox="1">
            <a:spLocks noChangeArrowheads="1"/>
          </p:cNvSpPr>
          <p:nvPr/>
        </p:nvSpPr>
        <p:spPr bwMode="auto">
          <a:xfrm>
            <a:off x="166688" y="6445250"/>
            <a:ext cx="695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defRPr sz="22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defRPr sz="22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defRPr sz="22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defRPr sz="22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de-DE" sz="140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1042" name="Picture 22" descr="iso_logo_t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945" y="6259513"/>
            <a:ext cx="6826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5" name="Rectangle 52"/>
          <p:cNvSpPr>
            <a:spLocks noChangeArrowheads="1"/>
          </p:cNvSpPr>
          <p:nvPr/>
        </p:nvSpPr>
        <p:spPr bwMode="auto">
          <a:xfrm rot="16200000" flipV="1">
            <a:off x="2597674" y="6504782"/>
            <a:ext cx="593725" cy="46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1046" name="Rectangle 52"/>
          <p:cNvSpPr>
            <a:spLocks noChangeArrowheads="1"/>
          </p:cNvSpPr>
          <p:nvPr/>
        </p:nvSpPr>
        <p:spPr bwMode="auto">
          <a:xfrm rot="16200000" flipV="1">
            <a:off x="6420644" y="6530182"/>
            <a:ext cx="593725" cy="46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651765" y="6224672"/>
            <a:ext cx="1880362" cy="682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900" b="1" dirty="0">
                <a:solidFill>
                  <a:schemeClr val="bg2"/>
                </a:solidFill>
              </a:rPr>
              <a:t>Institut für Sozialforschung </a:t>
            </a:r>
          </a:p>
          <a:p>
            <a:pPr algn="r">
              <a:lnSpc>
                <a:spcPts val="13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900" b="1" dirty="0">
                <a:solidFill>
                  <a:schemeClr val="bg2"/>
                </a:solidFill>
              </a:rPr>
              <a:t>und Sozialwirtschaft e.V.</a:t>
            </a:r>
          </a:p>
          <a:p>
            <a:pPr algn="r">
              <a:lnSpc>
                <a:spcPts val="13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900" b="1" dirty="0">
                <a:solidFill>
                  <a:schemeClr val="bg2"/>
                </a:solidFill>
              </a:rPr>
              <a:t>Saarbrücken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</a:defRPr>
      </a:lvl9pPr>
    </p:titleStyle>
    <p:bodyStyle>
      <a:lvl1pPr marL="282575" indent="-2825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54063" indent="-28098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73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5922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11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468563" indent="-228600" algn="l" rtl="0" fontAlgn="base">
        <a:spcBef>
          <a:spcPct val="20000"/>
        </a:spcBef>
        <a:spcAft>
          <a:spcPct val="0"/>
        </a:spcAft>
        <a:defRPr>
          <a:solidFill>
            <a:srgbClr val="000000"/>
          </a:solidFill>
          <a:latin typeface="+mn-lt"/>
        </a:defRPr>
      </a:lvl6pPr>
      <a:lvl7pPr marL="2925763" indent="-228600" algn="l" rtl="0" fontAlgn="base">
        <a:spcBef>
          <a:spcPct val="20000"/>
        </a:spcBef>
        <a:spcAft>
          <a:spcPct val="0"/>
        </a:spcAft>
        <a:defRPr>
          <a:solidFill>
            <a:srgbClr val="000000"/>
          </a:solidFill>
          <a:latin typeface="+mn-lt"/>
        </a:defRPr>
      </a:lvl7pPr>
      <a:lvl8pPr marL="3382963" indent="-228600" algn="l" rtl="0" fontAlgn="base">
        <a:spcBef>
          <a:spcPct val="20000"/>
        </a:spcBef>
        <a:spcAft>
          <a:spcPct val="0"/>
        </a:spcAft>
        <a:defRPr>
          <a:solidFill>
            <a:srgbClr val="000000"/>
          </a:solidFill>
          <a:latin typeface="+mn-lt"/>
        </a:defRPr>
      </a:lvl8pPr>
      <a:lvl9pPr marL="3840163" indent="-228600" algn="l" rtl="0" fontAlgn="base">
        <a:spcBef>
          <a:spcPct val="20000"/>
        </a:spcBef>
        <a:spcAft>
          <a:spcPct val="0"/>
        </a:spcAft>
        <a:defRPr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104456"/>
          </a:xfrm>
        </p:spPr>
        <p:txBody>
          <a:bodyPr/>
          <a:lstStyle/>
          <a:p>
            <a:br>
              <a:rPr lang="de-DE" sz="2800" dirty="0"/>
            </a:br>
            <a:br>
              <a:rPr lang="de-DE" sz="2800" dirty="0"/>
            </a:br>
            <a:r>
              <a:rPr lang="de-DE" sz="2800" dirty="0"/>
              <a:t>  </a:t>
            </a:r>
            <a:br>
              <a:rPr lang="de-DE" sz="2800" b="1" dirty="0"/>
            </a:br>
            <a:br>
              <a:rPr lang="de-DE" dirty="0"/>
            </a:br>
            <a:br>
              <a:rPr lang="de-DE" dirty="0"/>
            </a:br>
            <a:r>
              <a:rPr lang="de-DE" sz="3600" dirty="0"/>
              <a:t>Workshop Versorgungspfad</a:t>
            </a:r>
            <a:br>
              <a:rPr lang="de-DE" sz="3600" dirty="0"/>
            </a:br>
            <a:br>
              <a:rPr lang="de-DE" sz="3600" dirty="0"/>
            </a:br>
            <a:r>
              <a:rPr lang="de-DE" sz="2600" dirty="0"/>
              <a:t>Einführung in die Gruppenarbeit</a:t>
            </a:r>
            <a:br>
              <a:rPr lang="de-DE" sz="2600" dirty="0"/>
            </a:br>
            <a:br>
              <a:rPr lang="de-DE" sz="2800" dirty="0"/>
            </a:br>
            <a:br>
              <a:rPr lang="de-DE" sz="3600" dirty="0"/>
            </a:br>
            <a:br>
              <a:rPr lang="de-DE" sz="2800" b="0" dirty="0"/>
            </a:br>
            <a:br>
              <a:rPr lang="de-DE" sz="3600" dirty="0"/>
            </a:br>
            <a:br>
              <a:rPr lang="de-DE" sz="2000" b="0" dirty="0">
                <a:latin typeface="Arial" pitchFamily="34" charset="0"/>
                <a:cs typeface="Arial" pitchFamily="34" charset="0"/>
              </a:rPr>
            </a:br>
            <a:r>
              <a:rPr lang="de-DE" sz="2000" b="0" dirty="0">
                <a:latin typeface="Arial" pitchFamily="34" charset="0"/>
                <a:cs typeface="Arial" pitchFamily="34" charset="0"/>
              </a:rPr>
              <a:t>16. Mai 2023</a:t>
            </a:r>
            <a:br>
              <a:rPr lang="de-DE" sz="2000" b="0" dirty="0">
                <a:latin typeface="Arial" pitchFamily="34" charset="0"/>
                <a:cs typeface="Arial" pitchFamily="34" charset="0"/>
              </a:rPr>
            </a:br>
            <a:endParaRPr lang="de-DE" sz="20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E64DC1-F8B2-4ABB-81D4-696B85FFCD6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962758"/>
            <a:ext cx="8229600" cy="365613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sz="738" dirty="0"/>
              <a:t>                            </a:t>
            </a:r>
          </a:p>
          <a:p>
            <a:pPr>
              <a:defRPr/>
            </a:pPr>
            <a:endParaRPr lang="de-DE" sz="1662" dirty="0"/>
          </a:p>
          <a:p>
            <a:pPr>
              <a:defRPr/>
            </a:pPr>
            <a:endParaRPr lang="de-DE" sz="1662" dirty="0"/>
          </a:p>
          <a:p>
            <a:pPr marL="0" indent="0">
              <a:buNone/>
              <a:defRPr/>
            </a:pPr>
            <a:r>
              <a:rPr lang="de-DE" sz="1662" dirty="0"/>
              <a:t> </a:t>
            </a:r>
          </a:p>
        </p:txBody>
      </p:sp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6246"/>
            <a:ext cx="9264767" cy="49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Gruppe 3: Monitoring, Evaluation, Implementationshilfen</a:t>
            </a: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69" y="1124744"/>
            <a:ext cx="8768862" cy="5203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marL="0" lvl="1" indent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None/>
            </a:pPr>
            <a:r>
              <a:rPr lang="de-DE" altLang="de-DE" sz="1800" b="1" dirty="0">
                <a:solidFill>
                  <a:schemeClr val="tx1"/>
                </a:solidFill>
                <a:latin typeface="+mn-lt"/>
              </a:rPr>
              <a:t>Offene Fragen und Diskussionspunkte aus der Expertise:</a:t>
            </a:r>
            <a:endParaRPr lang="de-DE" sz="18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Gemeinsames Verständnis des </a:t>
            </a:r>
            <a:r>
              <a:rPr lang="de-DE" sz="1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Versorgungspfades? </a:t>
            </a:r>
            <a:r>
              <a:rPr lang="de-DE" sz="180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(Formulierung einer international abgesicherten Definition z. B. auf der Grundlage der Empfehlungen des Europarats und der European </a:t>
            </a:r>
            <a:r>
              <a:rPr lang="de-DE" sz="1800" i="1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Pathway</a:t>
            </a:r>
            <a:r>
              <a:rPr lang="de-DE" sz="180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i="1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Association</a:t>
            </a:r>
            <a:r>
              <a:rPr lang="de-DE" sz="180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Forschungslücken? </a:t>
            </a:r>
            <a: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(Analyse ausweiten auf nicht englischsprachige Literatur, Auswertung und Aufbereitung von Teilpfaden als Best-Practice-Beispiele)</a:t>
            </a:r>
          </a:p>
          <a:p>
            <a:pPr lvl="1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Monitoring? </a:t>
            </a:r>
            <a:r>
              <a:rPr lang="de-DE" sz="180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(Entwicklung von Kennzahlen zu den Kategorien Strukturen, Prozesse, Ergebnisse </a:t>
            </a:r>
            <a: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sowie Integration </a:t>
            </a:r>
            <a:r>
              <a:rPr lang="de-DE" sz="180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betriebswirtschaftlicher Aspekte)</a:t>
            </a:r>
          </a:p>
          <a:p>
            <a:pPr lvl="1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Unterstützung der Implementierung? </a:t>
            </a:r>
            <a: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(Belastung der Fachakteure beim Aufbau der erforderlichen Strukturen und Abläufe mitdenken und dafür Ressourcen bereitstellen) 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695318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E64DC1-F8B2-4ABB-81D4-696B85FFCD6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962758"/>
            <a:ext cx="8229600" cy="365613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sz="738" dirty="0"/>
              <a:t>                            </a:t>
            </a:r>
          </a:p>
          <a:p>
            <a:pPr>
              <a:defRPr/>
            </a:pPr>
            <a:endParaRPr lang="de-DE" sz="1662" dirty="0"/>
          </a:p>
          <a:p>
            <a:pPr>
              <a:defRPr/>
            </a:pPr>
            <a:endParaRPr lang="de-DE" sz="1662" dirty="0"/>
          </a:p>
          <a:p>
            <a:pPr marL="0" indent="0">
              <a:buNone/>
              <a:defRPr/>
            </a:pPr>
            <a:r>
              <a:rPr lang="de-DE" sz="1662" dirty="0"/>
              <a:t> </a:t>
            </a:r>
          </a:p>
        </p:txBody>
      </p:sp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6246"/>
            <a:ext cx="9264767" cy="49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Gruppe 4: Darstellungsformate/Regelung der Zusammenarbeit</a:t>
            </a: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69" y="1084127"/>
            <a:ext cx="8768862" cy="4689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marL="0" lvl="1" indent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None/>
            </a:pPr>
            <a:r>
              <a:rPr lang="de-DE" altLang="de-DE" sz="1800" b="1" dirty="0">
                <a:solidFill>
                  <a:schemeClr val="tx1"/>
                </a:solidFill>
                <a:latin typeface="+mn-lt"/>
              </a:rPr>
              <a:t>Offene Fragen und Diskussionspunkte aus der Expertise:</a:t>
            </a:r>
            <a:endParaRPr lang="de-DE" sz="18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Darstellungsformat</a:t>
            </a:r>
            <a:r>
              <a:rPr lang="de-DE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de-DE" sz="1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(graphische und textliche Elemente verbinden, begleitende Materialien wie Flyer für die Öffentlichkeitsarbeit)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Verbindlichkeit herstellen?</a:t>
            </a:r>
            <a:r>
              <a:rPr lang="de-DE" sz="180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(Charta als Selbstverpflichtung auf Grundzüge der Zusammenarbeit und auf fachliche Zielsetzungen, </a:t>
            </a:r>
            <a: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Kooperationsverträge mit den operativen Akteuren mit Regelungsinhalten wie Fragen des Datenschutzes und der Vergütung von (Schnittstellen)-Leistungen)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§"/>
            </a:pPr>
            <a: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Notwendigkeit von Netzwerken?</a:t>
            </a:r>
            <a:r>
              <a:rPr lang="de-DE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(Begleitende regionale Netzwerke Demenz mit Koordinator*innen z. B. für den Zusammenhalt der Akteure, Informationstransfer und Öffentlichkeitsarbeit)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90109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63" y="-11605"/>
            <a:ext cx="8751717" cy="49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Struktur der Arbeitsgruppe </a:t>
            </a:r>
            <a:r>
              <a:rPr lang="de-DE" altLang="de-DE" sz="2000" i="1" dirty="0">
                <a:solidFill>
                  <a:schemeClr val="tx1"/>
                </a:solidFill>
                <a:latin typeface="+mn-lt"/>
              </a:rPr>
              <a:t>(bitte eintragen)</a:t>
            </a: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2" y="1101969"/>
            <a:ext cx="8768862" cy="6131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Gruppennummer: 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Moderator*in: 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Teilnehmende: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??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??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??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??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??</a:t>
            </a:r>
          </a:p>
          <a:p>
            <a:pPr marL="457200" lvl="1" indent="0"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1600" dirty="0">
              <a:solidFill>
                <a:schemeClr val="tx1"/>
              </a:solidFill>
              <a:latin typeface="+mn-lt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2284621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63" y="-11605"/>
            <a:ext cx="9271488" cy="53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200" b="1" dirty="0">
                <a:solidFill>
                  <a:schemeClr val="tx1"/>
                </a:solidFill>
                <a:latin typeface="+mn-lt"/>
              </a:rPr>
              <a:t>Ergebnissicherung </a:t>
            </a: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2" y="1101969"/>
            <a:ext cx="8768862" cy="528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r>
              <a:rPr lang="de-DE" altLang="de-DE" sz="1800" i="1" dirty="0">
                <a:solidFill>
                  <a:schemeClr val="tx1"/>
                </a:solidFill>
                <a:latin typeface="+mn-lt"/>
              </a:rPr>
              <a:t>Wo stehen wir beim Gruppenthema und wie ist das zu bewerten?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marL="0" indent="0" eaLnBrk="1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18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endParaRPr lang="de-DE" altLang="de-DE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63" y="-11605"/>
            <a:ext cx="9271488" cy="53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200" b="1" dirty="0">
                <a:solidFill>
                  <a:schemeClr val="tx1"/>
                </a:solidFill>
                <a:latin typeface="+mn-lt"/>
              </a:rPr>
              <a:t>Ergebnissicherung </a:t>
            </a: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2" y="1101969"/>
            <a:ext cx="8768862" cy="532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r>
              <a:rPr lang="de-DE" altLang="de-DE" sz="1800" i="1" dirty="0">
                <a:solidFill>
                  <a:schemeClr val="tx1"/>
                </a:solidFill>
                <a:latin typeface="+mn-lt"/>
              </a:rPr>
              <a:t>Was ist in Bezug auf das Gruppenthema zu tun und von wem?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marL="0" indent="0" eaLnBrk="1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455387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63" y="-11605"/>
            <a:ext cx="9271488" cy="53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200" b="1" dirty="0">
                <a:solidFill>
                  <a:schemeClr val="tx1"/>
                </a:solidFill>
                <a:latin typeface="+mn-lt"/>
              </a:rPr>
              <a:t>Ergebnissicherung </a:t>
            </a: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2" y="1101969"/>
            <a:ext cx="8768862" cy="485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r>
              <a:rPr lang="de-DE" altLang="de-DE" sz="1800" i="1" dirty="0">
                <a:solidFill>
                  <a:schemeClr val="tx1"/>
                </a:solidFill>
                <a:latin typeface="+mn-lt"/>
              </a:rPr>
              <a:t>Was sind die nächsten Schritte?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555287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63" y="-11605"/>
            <a:ext cx="927148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200" b="1">
                <a:solidFill>
                  <a:schemeClr val="tx1"/>
                </a:solidFill>
                <a:latin typeface="+mn-lt"/>
              </a:rPr>
              <a:t>Weitere Überlegungen</a:t>
            </a:r>
            <a:endParaRPr lang="de-DE" altLang="de-DE" sz="2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2" y="1101969"/>
            <a:ext cx="8768862" cy="405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268866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63" y="-11605"/>
            <a:ext cx="8751717" cy="49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Vier thematische Gruppen</a:t>
            </a:r>
            <a:endParaRPr lang="de-DE" altLang="de-DE" sz="2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2" y="1101969"/>
            <a:ext cx="8768862" cy="547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Gruppe 1: </a:t>
            </a: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Qualitätsstandards/Flexibilitätsanforderungen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Gruppe 2: </a:t>
            </a: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Rolle von Steuerung 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Gruppe 3: </a:t>
            </a: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Monitoring, Evaluation, Implementationshilfen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Gruppe 4: </a:t>
            </a: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Darstellungsformate/Regelung der Zusammenarbeit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marL="457200" lvl="1" indent="0"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1600" dirty="0">
              <a:solidFill>
                <a:schemeClr val="tx1"/>
              </a:solidFill>
              <a:latin typeface="+mn-lt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61178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63" y="-11605"/>
            <a:ext cx="8751717" cy="49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Teilnehmende an Gruppe 1</a:t>
            </a:r>
            <a:endParaRPr lang="de-DE" altLang="de-DE" sz="2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2" y="1101969"/>
            <a:ext cx="8768862" cy="630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Barbara Boos </a:t>
            </a: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–</a:t>
            </a: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BAGFW</a:t>
            </a: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Dr. </a:t>
            </a:r>
            <a:r>
              <a:rPr lang="de-DE" altLang="de-DE" sz="2000" dirty="0" err="1">
                <a:solidFill>
                  <a:schemeClr val="tx1"/>
                </a:solidFill>
                <a:latin typeface="+mn-lt"/>
              </a:rPr>
              <a:t>Siiri</a:t>
            </a: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 Ann </a:t>
            </a:r>
            <a:r>
              <a:rPr lang="de-DE" altLang="de-DE" sz="2000" dirty="0" err="1">
                <a:solidFill>
                  <a:schemeClr val="tx1"/>
                </a:solidFill>
                <a:latin typeface="+mn-lt"/>
              </a:rPr>
              <a:t>Doka</a:t>
            </a: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 – BAG Selbsthilfe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Dr. Leonie Mallmann – </a:t>
            </a:r>
            <a:r>
              <a:rPr lang="de-DE" altLang="de-DE" sz="2000" dirty="0" err="1">
                <a:solidFill>
                  <a:schemeClr val="tx1"/>
                </a:solidFill>
                <a:latin typeface="+mn-lt"/>
              </a:rPr>
              <a:t>bpa</a:t>
            </a: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Dr. Sabine Köhler – SPIZ ZNS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Wer übernimmt die Gruppenmoderation?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marL="457200" lvl="1" indent="0"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1600" dirty="0">
              <a:solidFill>
                <a:schemeClr val="tx1"/>
              </a:solidFill>
              <a:latin typeface="+mn-lt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28616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63" y="-11605"/>
            <a:ext cx="8751717" cy="49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Teilnehmende an Gruppe 2</a:t>
            </a:r>
            <a:endParaRPr lang="de-DE" altLang="de-DE" sz="2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2" y="1101969"/>
            <a:ext cx="8768862" cy="630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Marc Biedermann – KBV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Karla Hautzer und Martin Polter – BMG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Prof. Dr. Horst Christian Vollmar </a:t>
            </a: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–</a:t>
            </a: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DEGAM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Prof. Tania Zieschang – DGG</a:t>
            </a:r>
            <a:endParaRPr lang="de-DE" sz="2000" kern="1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Wer übernimmt die Gruppenmoderation?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marL="457200" lvl="1" indent="0"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1600" dirty="0">
              <a:solidFill>
                <a:schemeClr val="tx1"/>
              </a:solidFill>
              <a:latin typeface="+mn-lt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819292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63" y="-11605"/>
            <a:ext cx="8751717" cy="49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Teilnehmende an Gruppe 3</a:t>
            </a:r>
            <a:endParaRPr lang="de-DE" altLang="de-DE" sz="2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2" y="1101969"/>
            <a:ext cx="8768862" cy="713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Dr. Kathrin </a:t>
            </a:r>
            <a:r>
              <a:rPr lang="de-DE" sz="2000" kern="1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Bernateck</a:t>
            </a: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– BMFSFJ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Prof. Dr. Frank Jessen – DGPPN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Heike Schwabe – DED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Prof. Dr. Jochen René </a:t>
            </a:r>
            <a:r>
              <a:rPr lang="de-DE" sz="2000" kern="1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Thyrian</a:t>
            </a: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– DZNE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endParaRPr lang="de-DE" sz="2000" kern="1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Wer übernimmt die Gruppenmoderation?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marL="457200" lvl="1" indent="0"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1600" dirty="0">
              <a:solidFill>
                <a:schemeClr val="tx1"/>
              </a:solidFill>
              <a:latin typeface="+mn-lt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307989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63" y="-11605"/>
            <a:ext cx="8751717" cy="49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Teilnehmende an Gruppe 4</a:t>
            </a:r>
            <a:endParaRPr lang="de-DE" altLang="de-DE" sz="2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18" y="775597"/>
            <a:ext cx="8768862" cy="713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Hannah </a:t>
            </a:r>
            <a:r>
              <a:rPr lang="de-DE" sz="2000" kern="1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Freisheim</a:t>
            </a: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– VDAB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Nadine Gold – BAGSO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Stefanie Köhler – DZNE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Britta March – BMG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kern="1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Saskia Weiß – </a:t>
            </a:r>
            <a:r>
              <a:rPr lang="de-DE" sz="2000" kern="100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DAlzG</a:t>
            </a: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Wer übernimmt die Gruppenmoderation?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marL="457200" lvl="1" indent="0"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1600" dirty="0">
              <a:solidFill>
                <a:schemeClr val="tx1"/>
              </a:solidFill>
              <a:latin typeface="+mn-lt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226440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63" y="-11605"/>
            <a:ext cx="8751717" cy="49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Ablauf und Zeitplanung</a:t>
            </a:r>
            <a:endParaRPr lang="de-DE" altLang="de-DE" sz="2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2" y="1101969"/>
            <a:ext cx="8768862" cy="65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Diskussionszeit von 30 Minuten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Grundlage sind Folien mit offenen Fragen und Diskussionspunkten </a:t>
            </a:r>
            <a:br>
              <a:rPr lang="de-DE" altLang="de-DE" sz="2000" dirty="0">
                <a:solidFill>
                  <a:schemeClr val="tx1"/>
                </a:solidFill>
                <a:latin typeface="+mn-lt"/>
              </a:rPr>
            </a:b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aus der Expertise (vorab per Mail durch BMG verschickt)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Nutzung </a:t>
            </a:r>
            <a:r>
              <a:rPr lang="de-DE" altLang="de-DE" sz="2000">
                <a:solidFill>
                  <a:schemeClr val="tx1"/>
                </a:solidFill>
                <a:latin typeface="+mn-lt"/>
              </a:rPr>
              <a:t>der Protokollfolien </a:t>
            </a:r>
            <a:r>
              <a:rPr lang="de-DE" altLang="de-DE" sz="2000" dirty="0">
                <a:solidFill>
                  <a:schemeClr val="tx1"/>
                </a:solidFill>
                <a:latin typeface="+mn-lt"/>
              </a:rPr>
              <a:t>für die Ergebnissicherung</a:t>
            </a: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Nach der Gruppenphase: max. je 10 Minuten für die Vorstellung der Ergebnisse durch den Gruppenmoderator (Zeit einplanen für Rückfragen aus dem Plenum)</a:t>
            </a: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marL="457200" lvl="1" indent="0" eaLnBrk="1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1600" dirty="0">
              <a:solidFill>
                <a:schemeClr val="tx1"/>
              </a:solidFill>
              <a:latin typeface="+mn-lt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FF6600"/>
              </a:buClr>
              <a:buSzPct val="100000"/>
              <a:buNone/>
            </a:pPr>
            <a:endParaRPr lang="de-DE" altLang="de-DE" sz="20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50534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E64DC1-F8B2-4ABB-81D4-696B85FFCD6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962758"/>
            <a:ext cx="8229600" cy="365613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sz="738" dirty="0"/>
              <a:t>                            </a:t>
            </a:r>
          </a:p>
          <a:p>
            <a:pPr>
              <a:defRPr/>
            </a:pPr>
            <a:endParaRPr lang="de-DE" sz="1662" dirty="0"/>
          </a:p>
          <a:p>
            <a:pPr>
              <a:defRPr/>
            </a:pPr>
            <a:endParaRPr lang="de-DE" sz="1662" dirty="0"/>
          </a:p>
          <a:p>
            <a:pPr marL="0" indent="0">
              <a:buNone/>
              <a:defRPr/>
            </a:pPr>
            <a:r>
              <a:rPr lang="de-DE" sz="1662" dirty="0"/>
              <a:t> </a:t>
            </a:r>
          </a:p>
        </p:txBody>
      </p:sp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6246"/>
            <a:ext cx="9264767" cy="49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Gruppe 1: Qualitätsstandards/Flexibilitätsanforderungen</a:t>
            </a: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69" y="1124744"/>
            <a:ext cx="8768862" cy="512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None/>
            </a:pPr>
            <a:r>
              <a:rPr lang="de-DE" altLang="de-DE" sz="1800" b="1" dirty="0">
                <a:solidFill>
                  <a:schemeClr val="tx1"/>
                </a:solidFill>
                <a:latin typeface="+mn-lt"/>
              </a:rPr>
              <a:t>Offene Fragen und Diskussionspunkte aus der Expertise:</a:t>
            </a:r>
            <a:endParaRPr lang="de-DE" sz="18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Welche Fachstandards? </a:t>
            </a:r>
            <a:r>
              <a:rPr lang="de-DE" sz="180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S3-Leitlinen angepasst an Stadien der Demenz, </a:t>
            </a:r>
            <a:b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PIM-Listen, fachliche Vorgaben für Case-Management; Einigung auf Minimalstandard ist zu vermeiden!)</a:t>
            </a:r>
            <a:r>
              <a:rPr lang="de-DE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Datenaustausch zwischen den Beteiligten? </a:t>
            </a:r>
            <a: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(Sektorenübergreifende Dokumentation, möglichst digitales Format, Berücksichtigung Datenschutz, </a:t>
            </a:r>
            <a:r>
              <a:rPr lang="de-DE" sz="1800" i="1" dirty="0" err="1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MmD</a:t>
            </a:r>
            <a: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bzw. Angehörigen sind am Datenaustausch beteiligt)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Berücksichtigung regionaler Bedingungen? </a:t>
            </a:r>
            <a: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(Angebotsstruktur v. a. im ländlichen Bereich defizitär, Fachkräftemangel führt zur Angebotsverknappung)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Symbol" panose="05050102010706020507" pitchFamily="18" charset="2"/>
              <a:buChar char="-"/>
            </a:pPr>
            <a:endParaRPr lang="de-DE" sz="14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4175262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E64DC1-F8B2-4ABB-81D4-696B85FFCD6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962758"/>
            <a:ext cx="8229600" cy="365613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sz="738" dirty="0"/>
              <a:t>                            </a:t>
            </a:r>
          </a:p>
          <a:p>
            <a:pPr>
              <a:defRPr/>
            </a:pPr>
            <a:endParaRPr lang="de-DE" sz="1662" dirty="0"/>
          </a:p>
          <a:p>
            <a:pPr>
              <a:defRPr/>
            </a:pPr>
            <a:endParaRPr lang="de-DE" sz="1662" dirty="0"/>
          </a:p>
          <a:p>
            <a:pPr marL="0" indent="0">
              <a:buNone/>
              <a:defRPr/>
            </a:pPr>
            <a:r>
              <a:rPr lang="de-DE" sz="1662" dirty="0"/>
              <a:t> </a:t>
            </a:r>
          </a:p>
        </p:txBody>
      </p:sp>
      <p:sp>
        <p:nvSpPr>
          <p:cNvPr id="16387" name="Textfeld 2">
            <a:extLst>
              <a:ext uri="{FF2B5EF4-FFF2-40B4-BE49-F238E27FC236}">
                <a16:creationId xmlns:a16="http://schemas.microsoft.com/office/drawing/2014/main" id="{1B877B87-7EA6-42C9-BD97-9DB42D8E5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889" y="370743"/>
            <a:ext cx="4608634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hteck 6">
            <a:extLst>
              <a:ext uri="{FF2B5EF4-FFF2-40B4-BE49-F238E27FC236}">
                <a16:creationId xmlns:a16="http://schemas.microsoft.com/office/drawing/2014/main" id="{80E91B57-4634-489E-8C56-EA45266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6246"/>
            <a:ext cx="9264767" cy="49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+mn-lt"/>
              </a:rPr>
              <a:t>Gruppe 2: Rolle von Steuerung</a:t>
            </a:r>
          </a:p>
        </p:txBody>
      </p:sp>
      <p:sp>
        <p:nvSpPr>
          <p:cNvPr id="16389" name="Rechteck 7">
            <a:extLst>
              <a:ext uri="{FF2B5EF4-FFF2-40B4-BE49-F238E27FC236}">
                <a16:creationId xmlns:a16="http://schemas.microsoft.com/office/drawing/2014/main" id="{EAEB6718-3A99-448C-9D94-86E0BDAD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92" y="1101969"/>
            <a:ext cx="8768862" cy="432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Lucida Sans Unicode" panose="020B0602030504020204" pitchFamily="34" charset="0"/>
              </a:defRPr>
            </a:lvl9pPr>
          </a:lstStyle>
          <a:p>
            <a:pPr marL="0" lvl="1" indent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None/>
            </a:pPr>
            <a:r>
              <a:rPr lang="de-DE" altLang="de-DE" sz="1800" b="1" dirty="0">
                <a:solidFill>
                  <a:schemeClr val="tx1"/>
                </a:solidFill>
                <a:latin typeface="+mn-lt"/>
              </a:rPr>
              <a:t>Offene Fragen und Diskussionspunkte aus der Expertise:</a:t>
            </a:r>
            <a:endParaRPr lang="de-DE" sz="18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Lotsenfunktion notwendig? Ggf. durch wen zu leisten? </a:t>
            </a:r>
            <a:r>
              <a:rPr lang="de-DE" sz="180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(je nach Region: engagierter Akteur mit Fachexpertise; </a:t>
            </a:r>
            <a: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zu klären: </a:t>
            </a:r>
            <a:r>
              <a:rPr lang="de-DE" sz="180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Rolle der Kommunen? Rolle des Hausarztes / der Hausärztin?)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Aufgaben von Steuerung? </a:t>
            </a:r>
            <a: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(Schwerpunkt auf sozial-pflegerischen Leistungen; Ablaufplan mit Regelterminen)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Umgang mit flexiblem Einstieg in den Versorgungspfad? </a:t>
            </a:r>
            <a:r>
              <a:rPr lang="de-DE" sz="18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(Erstkontakt erfolgt in verschiedenen Stadien der Demenz und bei unterschiedlichen Instanzen wie Beratungsstellen, Hausarztpraxis usw.)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826979039"/>
      </p:ext>
    </p:extLst>
  </p:cSld>
  <p:clrMapOvr>
    <a:masterClrMapping/>
  </p:clrMapOvr>
</p:sld>
</file>

<file path=ppt/theme/theme1.xml><?xml version="1.0" encoding="utf-8"?>
<a:theme xmlns:a="http://schemas.openxmlformats.org/drawingml/2006/main" name="HBS Technik und Pflege iso-KDA">
  <a:themeElements>
    <a:clrScheme name="Angebotspräsentation PINGUIN begleit Evaluation 2008 10 23 FV 1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994"/>
      </a:accent1>
      <a:accent2>
        <a:srgbClr val="F69300"/>
      </a:accent2>
      <a:accent3>
        <a:srgbClr val="FFFFFF"/>
      </a:accent3>
      <a:accent4>
        <a:srgbClr val="000000"/>
      </a:accent4>
      <a:accent5>
        <a:srgbClr val="AAAEC8"/>
      </a:accent5>
      <a:accent6>
        <a:srgbClr val="DF8500"/>
      </a:accent6>
      <a:hlink>
        <a:srgbClr val="008B2C"/>
      </a:hlink>
      <a:folHlink>
        <a:srgbClr val="B2B2B2"/>
      </a:folHlink>
    </a:clrScheme>
    <a:fontScheme name="Angebotspräsentation PINGUIN begleit Evaluation 2008 10 23 FV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>
            <a:alpha val="24001"/>
          </a:srgbClr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1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>
            <a:alpha val="24001"/>
          </a:srgbClr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1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gebotspräsentation PINGUIN begleit Evaluation 2008 10 23 FV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botspräsentation PINGUIN begleit Evaluation 2008 10 23 FV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ebotspräsentation PINGUIN begleit Evaluation 2008 10 23 FV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botspräsentation PINGUIN begleit Evaluation 2008 10 23 FV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botspräsentation PINGUIN begleit Evaluation 2008 10 23 FV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botspräsentation PINGUIN begleit Evaluation 2008 10 23 FV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botspräsentation PINGUIN begleit Evaluation 2008 10 23 FV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botspräsentation PINGUIN begleit Evaluation 2008 10 23 FV 1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3994"/>
        </a:accent1>
        <a:accent2>
          <a:srgbClr val="F69300"/>
        </a:accent2>
        <a:accent3>
          <a:srgbClr val="FFFFFF"/>
        </a:accent3>
        <a:accent4>
          <a:srgbClr val="000000"/>
        </a:accent4>
        <a:accent5>
          <a:srgbClr val="AAAEC8"/>
        </a:accent5>
        <a:accent6>
          <a:srgbClr val="DF8500"/>
        </a:accent6>
        <a:hlink>
          <a:srgbClr val="008B2C"/>
        </a:hlink>
        <a:folHlink>
          <a:srgbClr val="E300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botspräsentation PINGUIN begleit Evaluation 2008 10 23 FV 1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3994"/>
        </a:accent1>
        <a:accent2>
          <a:srgbClr val="F69300"/>
        </a:accent2>
        <a:accent3>
          <a:srgbClr val="FFFFFF"/>
        </a:accent3>
        <a:accent4>
          <a:srgbClr val="000000"/>
        </a:accent4>
        <a:accent5>
          <a:srgbClr val="AAAEC8"/>
        </a:accent5>
        <a:accent6>
          <a:srgbClr val="DF8500"/>
        </a:accent6>
        <a:hlink>
          <a:srgbClr val="008B2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706</Words>
  <Application>Microsoft Office PowerPoint</Application>
  <PresentationFormat>Bildschirmpräsentation (4:3)</PresentationFormat>
  <Paragraphs>125</Paragraphs>
  <Slides>16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Lucida Sans Unicode</vt:lpstr>
      <vt:lpstr>Symbol</vt:lpstr>
      <vt:lpstr>Wingdings</vt:lpstr>
      <vt:lpstr>HBS Technik und Pflege iso-KDA</vt:lpstr>
      <vt:lpstr>       Workshop Versorgungspfad  Einführung in die Gruppenarbeit      16. Mai 2023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Versorgungspfad  Protokollvorlage für die Gruppenarbeit      16. Mai 2023</dc:title>
  <dc:subject/>
  <dc:creator>Sabine Kirchen-Peters</dc:creator>
  <cp:lastModifiedBy>Sabine Kirchen-Peters</cp:lastModifiedBy>
  <cp:revision>12</cp:revision>
  <cp:lastPrinted>2023-05-08T14:38:46Z</cp:lastPrinted>
  <dcterms:created xsi:type="dcterms:W3CDTF">2023-05-02T10:29:08Z</dcterms:created>
  <dcterms:modified xsi:type="dcterms:W3CDTF">2023-05-16T09:29:09Z</dcterms:modified>
</cp:coreProperties>
</file>