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56" r:id="rId2"/>
    <p:sldId id="495" r:id="rId3"/>
    <p:sldId id="496" r:id="rId4"/>
    <p:sldId id="497" r:id="rId5"/>
    <p:sldId id="498" r:id="rId6"/>
    <p:sldId id="499" r:id="rId7"/>
    <p:sldId id="500" r:id="rId8"/>
    <p:sldId id="378" r:id="rId9"/>
    <p:sldId id="380" r:id="rId10"/>
    <p:sldId id="381" r:id="rId11"/>
    <p:sldId id="382" r:id="rId12"/>
    <p:sldId id="493" r:id="rId13"/>
    <p:sldId id="327" r:id="rId14"/>
    <p:sldId id="485" r:id="rId15"/>
    <p:sldId id="486" r:id="rId16"/>
    <p:sldId id="494" r:id="rId17"/>
  </p:sldIdLst>
  <p:sldSz cx="9144000" cy="6858000" type="screen4x3"/>
  <p:notesSz cx="6805613" cy="9944100"/>
  <p:defaultTextStyle>
    <a:defPPr>
      <a:defRPr lang="de-DE"/>
    </a:defPPr>
    <a:lvl1pPr algn="l" rtl="0" eaLnBrk="0" fontAlgn="base" hangingPunct="0">
      <a:lnSpc>
        <a:spcPct val="150000"/>
      </a:lnSpc>
      <a:spcBef>
        <a:spcPct val="20000"/>
      </a:spcBef>
      <a:spcAft>
        <a:spcPct val="0"/>
      </a:spcAft>
      <a:buClr>
        <a:schemeClr val="folHlink"/>
      </a:buClr>
      <a:buSzPct val="75000"/>
      <a:buFont typeface="Wingdings" pitchFamily="2" charset="2"/>
      <a:defRPr sz="22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50000"/>
      </a:lnSpc>
      <a:spcBef>
        <a:spcPct val="20000"/>
      </a:spcBef>
      <a:spcAft>
        <a:spcPct val="0"/>
      </a:spcAft>
      <a:buClr>
        <a:schemeClr val="folHlink"/>
      </a:buClr>
      <a:buSzPct val="75000"/>
      <a:buFont typeface="Wingdings" pitchFamily="2" charset="2"/>
      <a:defRPr sz="22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50000"/>
      </a:lnSpc>
      <a:spcBef>
        <a:spcPct val="20000"/>
      </a:spcBef>
      <a:spcAft>
        <a:spcPct val="0"/>
      </a:spcAft>
      <a:buClr>
        <a:schemeClr val="folHlink"/>
      </a:buClr>
      <a:buSzPct val="75000"/>
      <a:buFont typeface="Wingdings" pitchFamily="2" charset="2"/>
      <a:defRPr sz="22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50000"/>
      </a:lnSpc>
      <a:spcBef>
        <a:spcPct val="20000"/>
      </a:spcBef>
      <a:spcAft>
        <a:spcPct val="0"/>
      </a:spcAft>
      <a:buClr>
        <a:schemeClr val="folHlink"/>
      </a:buClr>
      <a:buSzPct val="75000"/>
      <a:buFont typeface="Wingdings" pitchFamily="2" charset="2"/>
      <a:defRPr sz="22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50000"/>
      </a:lnSpc>
      <a:spcBef>
        <a:spcPct val="20000"/>
      </a:spcBef>
      <a:spcAft>
        <a:spcPct val="0"/>
      </a:spcAft>
      <a:buClr>
        <a:schemeClr val="folHlink"/>
      </a:buClr>
      <a:buSzPct val="75000"/>
      <a:buFont typeface="Wingdings" pitchFamily="2" charset="2"/>
      <a:defRPr sz="22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5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800080"/>
    <a:srgbClr val="00518E"/>
    <a:srgbClr val="003994"/>
    <a:srgbClr val="7F7F7F"/>
    <a:srgbClr val="3F3F3F"/>
    <a:srgbClr val="6C006C"/>
    <a:srgbClr val="006664"/>
    <a:srgbClr val="008080"/>
    <a:srgbClr val="D9F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Designformatvorlage 2 - Akz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21" autoAdjust="0"/>
    <p:restoredTop sz="94559" autoAdjust="0"/>
  </p:normalViewPr>
  <p:slideViewPr>
    <p:cSldViewPr>
      <p:cViewPr varScale="1">
        <p:scale>
          <a:sx n="78" d="100"/>
          <a:sy n="78" d="100"/>
        </p:scale>
        <p:origin x="1915" y="48"/>
      </p:cViewPr>
      <p:guideLst>
        <p:guide orient="horz" pos="2160"/>
        <p:guide pos="5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3216" y="-67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8397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4" tIns="46558" rIns="93114" bIns="46558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595" y="2"/>
            <a:ext cx="2948397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4" tIns="46558" rIns="93114" bIns="46558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5120"/>
            <a:ext cx="2948397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4" tIns="46558" rIns="93114" bIns="46558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595" y="9445120"/>
            <a:ext cx="2948397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4" tIns="46558" rIns="93114" bIns="46558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94BE6A5-50EE-4AC4-9A8A-E1433822DDC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078326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8397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4" tIns="46558" rIns="93114" bIns="46558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595" y="2"/>
            <a:ext cx="2948397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4" tIns="46558" rIns="93114" bIns="46558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0463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01" y="4723368"/>
            <a:ext cx="5444815" cy="4474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4" tIns="46558" rIns="93114" bIns="465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120"/>
            <a:ext cx="2948397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4" tIns="46558" rIns="93114" bIns="46558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595" y="9445120"/>
            <a:ext cx="2948397" cy="497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4" tIns="46558" rIns="93114" bIns="46558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D43E090-C572-4836-9A1C-DEBD6A22AFC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201726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D47C2-9479-42AD-B56E-FBE707207D0C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3724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43E090-C572-4836-9A1C-DEBD6A22AFC9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4674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215887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119813" y="274638"/>
            <a:ext cx="189865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22275" y="274638"/>
            <a:ext cx="5545138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10.09.2019                                        Porticus Stiftung</a:t>
            </a:r>
          </a:p>
        </p:txBody>
      </p:sp>
    </p:spTree>
    <p:extLst>
      <p:ext uri="{BB962C8B-B14F-4D97-AF65-F5344CB8AC3E}">
        <p14:creationId xmlns:p14="http://schemas.microsoft.com/office/powerpoint/2010/main" val="70573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FC5D36-0FFD-4393-8589-57AF5AADF382}" type="datetime1">
              <a:rPr lang="de-DE" smtClean="0"/>
              <a:t>16.05.2023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E159FE-DB2B-4F45-858F-59329943F8C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059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dt" sz="half" idx="10"/>
          </p:nvPr>
        </p:nvSpPr>
        <p:spPr>
          <a:xfrm>
            <a:off x="539552" y="5949280"/>
            <a:ext cx="1851223" cy="77219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de-DE"/>
              <a:t>10.09.2019                                        Porticus Stiftung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38811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10.09.2019                                        Porticus Stiftung</a:t>
            </a:r>
          </a:p>
        </p:txBody>
      </p:sp>
    </p:spTree>
    <p:extLst>
      <p:ext uri="{BB962C8B-B14F-4D97-AF65-F5344CB8AC3E}">
        <p14:creationId xmlns:p14="http://schemas.microsoft.com/office/powerpoint/2010/main" val="2754210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22275" y="1600200"/>
            <a:ext cx="3721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295775" y="1600200"/>
            <a:ext cx="372268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10.09.2019                                        Porticus Stiftung</a:t>
            </a:r>
          </a:p>
        </p:txBody>
      </p:sp>
    </p:spTree>
    <p:extLst>
      <p:ext uri="{BB962C8B-B14F-4D97-AF65-F5344CB8AC3E}">
        <p14:creationId xmlns:p14="http://schemas.microsoft.com/office/powerpoint/2010/main" val="97505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10.09.2019                                        Porticus Stiftung</a:t>
            </a:r>
          </a:p>
        </p:txBody>
      </p:sp>
    </p:spTree>
    <p:extLst>
      <p:ext uri="{BB962C8B-B14F-4D97-AF65-F5344CB8AC3E}">
        <p14:creationId xmlns:p14="http://schemas.microsoft.com/office/powerpoint/2010/main" val="1462222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10.09.2019                                        Porticus Stiftung</a:t>
            </a:r>
          </a:p>
        </p:txBody>
      </p:sp>
    </p:spTree>
    <p:extLst>
      <p:ext uri="{BB962C8B-B14F-4D97-AF65-F5344CB8AC3E}">
        <p14:creationId xmlns:p14="http://schemas.microsoft.com/office/powerpoint/2010/main" val="3433443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10.09.2019                                        Porticus Stiftung</a:t>
            </a:r>
          </a:p>
        </p:txBody>
      </p:sp>
    </p:spTree>
    <p:extLst>
      <p:ext uri="{BB962C8B-B14F-4D97-AF65-F5344CB8AC3E}">
        <p14:creationId xmlns:p14="http://schemas.microsoft.com/office/powerpoint/2010/main" val="3485422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10.09.2019                                        Porticus Stiftung</a:t>
            </a:r>
          </a:p>
        </p:txBody>
      </p:sp>
    </p:spTree>
    <p:extLst>
      <p:ext uri="{BB962C8B-B14F-4D97-AF65-F5344CB8AC3E}">
        <p14:creationId xmlns:p14="http://schemas.microsoft.com/office/powerpoint/2010/main" val="3363025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10.09.2019                                        Porticus Stiftung</a:t>
            </a:r>
          </a:p>
        </p:txBody>
      </p:sp>
    </p:spTree>
    <p:extLst>
      <p:ext uri="{BB962C8B-B14F-4D97-AF65-F5344CB8AC3E}">
        <p14:creationId xmlns:p14="http://schemas.microsoft.com/office/powerpoint/2010/main" val="2615577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17"/>
          <p:cNvSpPr txBox="1">
            <a:spLocks noChangeArrowheads="1"/>
          </p:cNvSpPr>
          <p:nvPr/>
        </p:nvSpPr>
        <p:spPr bwMode="auto">
          <a:xfrm>
            <a:off x="8626475" y="6621463"/>
            <a:ext cx="279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 sz="22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defRPr sz="2200"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defRPr sz="2200"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defRPr sz="2200"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defRPr sz="22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fld id="{000D6220-55F7-4428-B039-972A2E91D8C2}" type="slidenum">
              <a:rPr lang="de-DE" sz="1000" b="1" smtClean="0">
                <a:solidFill>
                  <a:schemeClr val="bg1"/>
                </a:solidFill>
              </a:rPr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‹Nr.›</a:t>
            </a:fld>
            <a:endParaRPr lang="de-DE" sz="1000" b="1">
              <a:solidFill>
                <a:schemeClr val="bg1"/>
              </a:solidFill>
            </a:endParaRPr>
          </a:p>
        </p:txBody>
      </p:sp>
      <p:sp>
        <p:nvSpPr>
          <p:cNvPr id="1027" name="Rectangle 26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sz="2400">
              <a:solidFill>
                <a:schemeClr val="tx1"/>
              </a:solidFill>
            </a:endParaRPr>
          </a:p>
        </p:txBody>
      </p:sp>
      <p:sp>
        <p:nvSpPr>
          <p:cNvPr id="1028" name="Rectangle 33"/>
          <p:cNvSpPr>
            <a:spLocks noChangeArrowheads="1"/>
          </p:cNvSpPr>
          <p:nvPr/>
        </p:nvSpPr>
        <p:spPr bwMode="auto">
          <a:xfrm>
            <a:off x="2286000" y="6335713"/>
            <a:ext cx="4572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sz="1000">
                <a:solidFill>
                  <a:srgbClr val="3060A0"/>
                </a:solidFill>
              </a:rPr>
              <a:t>Evaluation / Implementationsanalyse  zum Projekt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sz="1000">
                <a:solidFill>
                  <a:srgbClr val="3060A0"/>
                </a:solidFill>
              </a:rPr>
              <a:t>„Interne ganzheitliche Unterstützung zur Integration im SGB III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sz="1000">
                <a:solidFill>
                  <a:srgbClr val="3060A0"/>
                </a:solidFill>
              </a:rPr>
              <a:t>(PINGUIN)“</a:t>
            </a:r>
          </a:p>
        </p:txBody>
      </p:sp>
      <p:sp>
        <p:nvSpPr>
          <p:cNvPr id="1029" name="Rectangle 46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74638"/>
            <a:ext cx="75961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030" name="Rectangle 4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2275" y="1600200"/>
            <a:ext cx="759618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72" name="Rectangle 4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22275" y="6245225"/>
            <a:ext cx="19685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73" name="Rectangle 4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84488" y="6245225"/>
            <a:ext cx="26717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/>
            </a:lvl1pPr>
          </a:lstStyle>
          <a:p>
            <a:pPr>
              <a:defRPr/>
            </a:pPr>
            <a:r>
              <a:rPr lang="de-DE"/>
              <a:t>10.09.2019                                        Porticus Stiftung</a:t>
            </a:r>
          </a:p>
        </p:txBody>
      </p:sp>
      <p:sp>
        <p:nvSpPr>
          <p:cNvPr id="1074" name="Rectangle 5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48375" y="6245225"/>
            <a:ext cx="197008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F19FE46-BFFF-4E92-9F3D-46869410AAE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034" name="Rectangle 51"/>
          <p:cNvSpPr>
            <a:spLocks noChangeArrowheads="1"/>
          </p:cNvSpPr>
          <p:nvPr/>
        </p:nvSpPr>
        <p:spPr bwMode="auto">
          <a:xfrm>
            <a:off x="-11114" y="-12700"/>
            <a:ext cx="9144001" cy="6861176"/>
          </a:xfrm>
          <a:prstGeom prst="rect">
            <a:avLst/>
          </a:prstGeom>
          <a:gradFill rotWithShape="1">
            <a:gsLst>
              <a:gs pos="0">
                <a:srgbClr val="C0C7DF"/>
              </a:gs>
              <a:gs pos="100000">
                <a:srgbClr val="FFFFFF"/>
              </a:gs>
            </a:gsLst>
            <a:path path="rect">
              <a:fillToRect l="100000" t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sz="1800">
              <a:solidFill>
                <a:schemeClr val="tx1"/>
              </a:solidFill>
            </a:endParaRPr>
          </a:p>
        </p:txBody>
      </p:sp>
      <p:sp>
        <p:nvSpPr>
          <p:cNvPr id="1035" name="Rectangle 52"/>
          <p:cNvSpPr>
            <a:spLocks noChangeArrowheads="1"/>
          </p:cNvSpPr>
          <p:nvPr/>
        </p:nvSpPr>
        <p:spPr bwMode="auto">
          <a:xfrm>
            <a:off x="827088" y="6226175"/>
            <a:ext cx="8305800" cy="365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sz="2400">
              <a:solidFill>
                <a:schemeClr val="tx1"/>
              </a:solidFill>
            </a:endParaRPr>
          </a:p>
        </p:txBody>
      </p:sp>
      <p:sp>
        <p:nvSpPr>
          <p:cNvPr id="1036" name="Rectangle 54"/>
          <p:cNvSpPr>
            <a:spLocks noChangeArrowheads="1"/>
          </p:cNvSpPr>
          <p:nvPr/>
        </p:nvSpPr>
        <p:spPr bwMode="auto">
          <a:xfrm>
            <a:off x="165100" y="130175"/>
            <a:ext cx="75977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b="1"/>
          </a:p>
        </p:txBody>
      </p:sp>
      <p:sp>
        <p:nvSpPr>
          <p:cNvPr id="1037" name="Text Box 55"/>
          <p:cNvSpPr txBox="1">
            <a:spLocks noChangeArrowheads="1"/>
          </p:cNvSpPr>
          <p:nvPr/>
        </p:nvSpPr>
        <p:spPr bwMode="auto">
          <a:xfrm>
            <a:off x="3222625" y="6218238"/>
            <a:ext cx="34099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defRPr sz="2200"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defRPr sz="2200"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defRPr sz="2200"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defRPr sz="22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de-DE" sz="1200" b="1">
              <a:solidFill>
                <a:srgbClr val="3060A0"/>
              </a:solidFill>
            </a:endParaRPr>
          </a:p>
        </p:txBody>
      </p:sp>
      <p:sp>
        <p:nvSpPr>
          <p:cNvPr id="1038" name="Rectangle 56"/>
          <p:cNvSpPr>
            <a:spLocks noChangeAspect="1" noChangeArrowheads="1"/>
          </p:cNvSpPr>
          <p:nvPr/>
        </p:nvSpPr>
        <p:spPr bwMode="auto">
          <a:xfrm>
            <a:off x="8244408" y="-12700"/>
            <a:ext cx="899591" cy="688975"/>
          </a:xfrm>
          <a:prstGeom prst="rect">
            <a:avLst/>
          </a:prstGeom>
          <a:solidFill>
            <a:srgbClr val="306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sz="1400" b="1" dirty="0">
              <a:solidFill>
                <a:srgbClr val="FFFFFF"/>
              </a:solidFill>
            </a:endParaRPr>
          </a:p>
        </p:txBody>
      </p:sp>
      <p:sp>
        <p:nvSpPr>
          <p:cNvPr id="1039" name="Line 57"/>
          <p:cNvSpPr>
            <a:spLocks noChangeShapeType="1"/>
          </p:cNvSpPr>
          <p:nvPr/>
        </p:nvSpPr>
        <p:spPr bwMode="auto">
          <a:xfrm flipH="1">
            <a:off x="255588" y="657280"/>
            <a:ext cx="8253412" cy="5238"/>
          </a:xfrm>
          <a:prstGeom prst="line">
            <a:avLst/>
          </a:prstGeom>
          <a:noFill/>
          <a:ln w="38100">
            <a:solidFill>
              <a:srgbClr val="3060A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40" name="Text Box 55"/>
          <p:cNvSpPr txBox="1">
            <a:spLocks noChangeArrowheads="1"/>
          </p:cNvSpPr>
          <p:nvPr/>
        </p:nvSpPr>
        <p:spPr bwMode="auto">
          <a:xfrm>
            <a:off x="166688" y="6445250"/>
            <a:ext cx="6953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2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defRPr sz="2200"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defRPr sz="2200"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defRPr sz="2200"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defRPr sz="22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de-DE" sz="1400" dirty="0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1042" name="Picture 22" descr="iso_logo_tran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9945" y="6259513"/>
            <a:ext cx="68262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5" name="Rectangle 52"/>
          <p:cNvSpPr>
            <a:spLocks noChangeArrowheads="1"/>
          </p:cNvSpPr>
          <p:nvPr/>
        </p:nvSpPr>
        <p:spPr bwMode="auto">
          <a:xfrm rot="16200000" flipV="1">
            <a:off x="2597674" y="6504782"/>
            <a:ext cx="593725" cy="460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sz="2400">
              <a:solidFill>
                <a:schemeClr val="tx1"/>
              </a:solidFill>
            </a:endParaRPr>
          </a:p>
        </p:txBody>
      </p:sp>
      <p:sp>
        <p:nvSpPr>
          <p:cNvPr id="1046" name="Rectangle 52"/>
          <p:cNvSpPr>
            <a:spLocks noChangeArrowheads="1"/>
          </p:cNvSpPr>
          <p:nvPr/>
        </p:nvSpPr>
        <p:spPr bwMode="auto">
          <a:xfrm rot="16200000" flipV="1">
            <a:off x="6420644" y="6530182"/>
            <a:ext cx="593725" cy="460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sz="2400">
              <a:solidFill>
                <a:schemeClr val="tx1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6651765" y="6224672"/>
            <a:ext cx="1880362" cy="682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900" b="1" dirty="0">
                <a:solidFill>
                  <a:schemeClr val="bg2"/>
                </a:solidFill>
              </a:rPr>
              <a:t>Institut für Sozialforschung </a:t>
            </a:r>
          </a:p>
          <a:p>
            <a:pPr algn="r">
              <a:lnSpc>
                <a:spcPts val="13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900" b="1" dirty="0">
                <a:solidFill>
                  <a:schemeClr val="bg2"/>
                </a:solidFill>
              </a:rPr>
              <a:t>und Sozialwirtschaft e.V.</a:t>
            </a:r>
          </a:p>
          <a:p>
            <a:pPr algn="r">
              <a:lnSpc>
                <a:spcPts val="13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900" b="1" dirty="0">
                <a:solidFill>
                  <a:schemeClr val="bg2"/>
                </a:solidFill>
              </a:rPr>
              <a:t>Saarbrücken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Arial" charset="0"/>
        </a:defRPr>
      </a:lvl9pPr>
    </p:titleStyle>
    <p:bodyStyle>
      <a:lvl1pPr marL="282575" indent="-2825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54063" indent="-280988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</a:defRPr>
      </a:lvl2pPr>
      <a:lvl3pPr marL="11731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59226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11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2468563" indent="-228600" algn="l" rtl="0" fontAlgn="base">
        <a:spcBef>
          <a:spcPct val="20000"/>
        </a:spcBef>
        <a:spcAft>
          <a:spcPct val="0"/>
        </a:spcAft>
        <a:defRPr>
          <a:solidFill>
            <a:srgbClr val="000000"/>
          </a:solidFill>
          <a:latin typeface="+mn-lt"/>
        </a:defRPr>
      </a:lvl6pPr>
      <a:lvl7pPr marL="2925763" indent="-228600" algn="l" rtl="0" fontAlgn="base">
        <a:spcBef>
          <a:spcPct val="20000"/>
        </a:spcBef>
        <a:spcAft>
          <a:spcPct val="0"/>
        </a:spcAft>
        <a:defRPr>
          <a:solidFill>
            <a:srgbClr val="000000"/>
          </a:solidFill>
          <a:latin typeface="+mn-lt"/>
        </a:defRPr>
      </a:lvl7pPr>
      <a:lvl8pPr marL="3382963" indent="-228600" algn="l" rtl="0" fontAlgn="base">
        <a:spcBef>
          <a:spcPct val="20000"/>
        </a:spcBef>
        <a:spcAft>
          <a:spcPct val="0"/>
        </a:spcAft>
        <a:defRPr>
          <a:solidFill>
            <a:srgbClr val="000000"/>
          </a:solidFill>
          <a:latin typeface="+mn-lt"/>
        </a:defRPr>
      </a:lvl8pPr>
      <a:lvl9pPr marL="3840163" indent="-228600" algn="l" rtl="0" fontAlgn="base">
        <a:spcBef>
          <a:spcPct val="20000"/>
        </a:spcBef>
        <a:spcAft>
          <a:spcPct val="0"/>
        </a:spcAft>
        <a:defRPr>
          <a:solidFill>
            <a:srgbClr val="000000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4104456"/>
          </a:xfrm>
        </p:spPr>
        <p:txBody>
          <a:bodyPr/>
          <a:lstStyle/>
          <a:p>
            <a:br>
              <a:rPr lang="de-DE" sz="2800" dirty="0"/>
            </a:br>
            <a:br>
              <a:rPr lang="de-DE" sz="2800" dirty="0"/>
            </a:br>
            <a:r>
              <a:rPr lang="de-DE" sz="2800" dirty="0"/>
              <a:t>  </a:t>
            </a:r>
            <a:br>
              <a:rPr lang="de-DE" sz="2800" b="1" dirty="0"/>
            </a:br>
            <a:br>
              <a:rPr lang="de-DE" dirty="0"/>
            </a:br>
            <a:br>
              <a:rPr lang="de-DE" dirty="0"/>
            </a:br>
            <a:r>
              <a:rPr lang="de-DE" sz="3600" dirty="0"/>
              <a:t>Workshop Versorgungspfad</a:t>
            </a:r>
            <a:br>
              <a:rPr lang="de-DE" sz="3600" dirty="0"/>
            </a:br>
            <a:br>
              <a:rPr lang="de-DE" sz="3600" dirty="0"/>
            </a:br>
            <a:r>
              <a:rPr lang="de-DE" sz="2600" dirty="0"/>
              <a:t>Einführung in die Gruppenarbeit</a:t>
            </a:r>
            <a:br>
              <a:rPr lang="de-DE" sz="2600" dirty="0"/>
            </a:br>
            <a:br>
              <a:rPr lang="de-DE" sz="2800" dirty="0"/>
            </a:br>
            <a:br>
              <a:rPr lang="de-DE" sz="3600" dirty="0"/>
            </a:br>
            <a:br>
              <a:rPr lang="de-DE" sz="2800" b="0" dirty="0"/>
            </a:br>
            <a:br>
              <a:rPr lang="de-DE" sz="3600" dirty="0"/>
            </a:br>
            <a:br>
              <a:rPr lang="de-DE" sz="2000" b="0" dirty="0">
                <a:latin typeface="Arial" pitchFamily="34" charset="0"/>
                <a:cs typeface="Arial" pitchFamily="34" charset="0"/>
              </a:rPr>
            </a:br>
            <a:r>
              <a:rPr lang="de-DE" sz="2000" b="0" dirty="0">
                <a:latin typeface="Arial" pitchFamily="34" charset="0"/>
                <a:cs typeface="Arial" pitchFamily="34" charset="0"/>
              </a:rPr>
              <a:t>16. Mai 2023</a:t>
            </a:r>
            <a:br>
              <a:rPr lang="de-DE" sz="2000" b="0" dirty="0">
                <a:latin typeface="Arial" pitchFamily="34" charset="0"/>
                <a:cs typeface="Arial" pitchFamily="34" charset="0"/>
              </a:rPr>
            </a:br>
            <a:endParaRPr lang="de-DE" sz="2000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BE64DC1-F8B2-4ABB-81D4-696B85FFCD6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962758"/>
            <a:ext cx="8229600" cy="3656134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de-DE" sz="738" dirty="0"/>
              <a:t>                            </a:t>
            </a:r>
          </a:p>
          <a:p>
            <a:pPr>
              <a:defRPr/>
            </a:pPr>
            <a:endParaRPr lang="de-DE" sz="1662" dirty="0"/>
          </a:p>
          <a:p>
            <a:pPr>
              <a:defRPr/>
            </a:pPr>
            <a:endParaRPr lang="de-DE" sz="1662" dirty="0"/>
          </a:p>
          <a:p>
            <a:pPr marL="0" indent="0">
              <a:buNone/>
              <a:defRPr/>
            </a:pPr>
            <a:r>
              <a:rPr lang="de-DE" sz="1662" dirty="0"/>
              <a:t> </a:t>
            </a:r>
          </a:p>
        </p:txBody>
      </p:sp>
      <p:sp>
        <p:nvSpPr>
          <p:cNvPr id="16387" name="Textfeld 2">
            <a:extLst>
              <a:ext uri="{FF2B5EF4-FFF2-40B4-BE49-F238E27FC236}">
                <a16:creationId xmlns:a16="http://schemas.microsoft.com/office/drawing/2014/main" id="{1B877B87-7EA6-42C9-BD97-9DB42D8E5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889" y="370743"/>
            <a:ext cx="4608634" cy="404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3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8" name="Rechteck 6">
            <a:extLst>
              <a:ext uri="{FF2B5EF4-FFF2-40B4-BE49-F238E27FC236}">
                <a16:creationId xmlns:a16="http://schemas.microsoft.com/office/drawing/2014/main" id="{80E91B57-4634-489E-8C56-EA45266B0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6246"/>
            <a:ext cx="9264767" cy="496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chemeClr val="tx1"/>
                </a:solidFill>
                <a:latin typeface="+mn-lt"/>
              </a:rPr>
              <a:t>Gruppe 3: Monitoring, Evaluation, Implementationshilfen</a:t>
            </a:r>
          </a:p>
        </p:txBody>
      </p:sp>
      <p:sp>
        <p:nvSpPr>
          <p:cNvPr id="16389" name="Rechteck 7">
            <a:extLst>
              <a:ext uri="{FF2B5EF4-FFF2-40B4-BE49-F238E27FC236}">
                <a16:creationId xmlns:a16="http://schemas.microsoft.com/office/drawing/2014/main" id="{EAEB6718-3A99-448C-9D94-86E0BDADE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569" y="1124744"/>
            <a:ext cx="8768862" cy="5203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7188" indent="-357188"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marL="0" lvl="1" indent="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FF6600"/>
              </a:buClr>
              <a:buSzPct val="90000"/>
              <a:buNone/>
            </a:pPr>
            <a:r>
              <a:rPr lang="de-DE" altLang="de-DE" sz="1800" b="1" dirty="0">
                <a:solidFill>
                  <a:schemeClr val="tx1"/>
                </a:solidFill>
                <a:latin typeface="+mn-lt"/>
              </a:rPr>
              <a:t>Offene Fragen und Diskussionspunkte aus der Expertise:</a:t>
            </a:r>
            <a:endParaRPr lang="de-DE" sz="1800" dirty="0"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FF6600"/>
              </a:buClr>
              <a:buSzPct val="90000"/>
              <a:buFont typeface="Wingdings" panose="05000000000000000000" pitchFamily="2" charset="2"/>
              <a:buChar char="§"/>
            </a:pPr>
            <a:r>
              <a:rPr lang="de-DE" sz="18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Gemeinsames Verständnis des </a:t>
            </a:r>
            <a:r>
              <a:rPr lang="de-DE" sz="18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Versorgungspfades? </a:t>
            </a:r>
            <a:r>
              <a:rPr lang="de-DE" sz="1800" i="1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(Formulierung einer international abgesicherten Definition z. B. auf der Grundlage der Empfehlungen des Europarats und der European </a:t>
            </a:r>
            <a:r>
              <a:rPr lang="de-DE" sz="1800" i="1" dirty="0" err="1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Pathway</a:t>
            </a:r>
            <a:r>
              <a:rPr lang="de-DE" sz="1800" i="1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i="1" dirty="0" err="1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Association</a:t>
            </a:r>
            <a:r>
              <a:rPr lang="de-DE" sz="1800" i="1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lvl="1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FF6600"/>
              </a:buClr>
              <a:buSzPct val="90000"/>
              <a:buFont typeface="Wingdings" panose="05000000000000000000" pitchFamily="2" charset="2"/>
              <a:buChar char="§"/>
            </a:pPr>
            <a:r>
              <a:rPr lang="de-DE" sz="18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Forschungslücken? </a:t>
            </a:r>
            <a:r>
              <a:rPr lang="de-DE" sz="1800" i="1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(Analyse ausweiten auf nicht englischsprachige Literatur, Auswertung und Aufbereitung von Teilpfaden als Best-Practice-Beispiele)</a:t>
            </a:r>
          </a:p>
          <a:p>
            <a:pPr lvl="1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FF6600"/>
              </a:buClr>
              <a:buSzPct val="90000"/>
              <a:buFont typeface="Wingdings" panose="05000000000000000000" pitchFamily="2" charset="2"/>
              <a:buChar char="§"/>
            </a:pPr>
            <a:r>
              <a:rPr lang="de-DE" sz="18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Monitoring? </a:t>
            </a:r>
            <a:r>
              <a:rPr lang="de-DE" sz="1800" i="1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(Entwicklung von Kennzahlen zu den Kategorien Strukturen, Prozesse, Ergebnisse </a:t>
            </a:r>
            <a:r>
              <a:rPr lang="de-DE" sz="1800" i="1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sowie Integration </a:t>
            </a:r>
            <a:r>
              <a:rPr lang="de-DE" sz="1800" i="1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betriebswirtschaftlicher Aspekte)</a:t>
            </a:r>
          </a:p>
          <a:p>
            <a:pPr lvl="1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FF6600"/>
              </a:buClr>
              <a:buSzPct val="90000"/>
              <a:buFont typeface="Wingdings" panose="05000000000000000000" pitchFamily="2" charset="2"/>
              <a:buChar char="§"/>
            </a:pPr>
            <a:r>
              <a:rPr lang="de-DE" sz="18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Unterstützung der Implementierung? </a:t>
            </a:r>
            <a:r>
              <a:rPr lang="de-DE" sz="1800" i="1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(Belastung der Fachakteure beim Aufbau der erforderlichen Strukturen und Abläufe mitdenken und dafür Ressourcen bereitstellen) </a:t>
            </a:r>
          </a:p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None/>
            </a:pPr>
            <a:endParaRPr lang="de-DE" altLang="de-DE" sz="1800" dirty="0"/>
          </a:p>
        </p:txBody>
      </p:sp>
    </p:spTree>
    <p:extLst>
      <p:ext uri="{BB962C8B-B14F-4D97-AF65-F5344CB8AC3E}">
        <p14:creationId xmlns:p14="http://schemas.microsoft.com/office/powerpoint/2010/main" val="1695318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BE64DC1-F8B2-4ABB-81D4-696B85FFCD6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962758"/>
            <a:ext cx="8229600" cy="3656134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de-DE" sz="738" dirty="0"/>
              <a:t>                            </a:t>
            </a:r>
          </a:p>
          <a:p>
            <a:pPr>
              <a:defRPr/>
            </a:pPr>
            <a:endParaRPr lang="de-DE" sz="1662" dirty="0"/>
          </a:p>
          <a:p>
            <a:pPr>
              <a:defRPr/>
            </a:pPr>
            <a:endParaRPr lang="de-DE" sz="1662" dirty="0"/>
          </a:p>
          <a:p>
            <a:pPr marL="0" indent="0">
              <a:buNone/>
              <a:defRPr/>
            </a:pPr>
            <a:r>
              <a:rPr lang="de-DE" sz="1662" dirty="0"/>
              <a:t> </a:t>
            </a:r>
          </a:p>
        </p:txBody>
      </p:sp>
      <p:sp>
        <p:nvSpPr>
          <p:cNvPr id="16387" name="Textfeld 2">
            <a:extLst>
              <a:ext uri="{FF2B5EF4-FFF2-40B4-BE49-F238E27FC236}">
                <a16:creationId xmlns:a16="http://schemas.microsoft.com/office/drawing/2014/main" id="{1B877B87-7EA6-42C9-BD97-9DB42D8E5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889" y="370743"/>
            <a:ext cx="4608634" cy="404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3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8" name="Rechteck 6">
            <a:extLst>
              <a:ext uri="{FF2B5EF4-FFF2-40B4-BE49-F238E27FC236}">
                <a16:creationId xmlns:a16="http://schemas.microsoft.com/office/drawing/2014/main" id="{80E91B57-4634-489E-8C56-EA45266B0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6246"/>
            <a:ext cx="9264767" cy="496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chemeClr val="tx1"/>
                </a:solidFill>
                <a:latin typeface="+mn-lt"/>
              </a:rPr>
              <a:t>Gruppe 4: Darstellungsformate/Regelung der Zusammenarbeit</a:t>
            </a:r>
          </a:p>
        </p:txBody>
      </p:sp>
      <p:sp>
        <p:nvSpPr>
          <p:cNvPr id="16389" name="Rechteck 7">
            <a:extLst>
              <a:ext uri="{FF2B5EF4-FFF2-40B4-BE49-F238E27FC236}">
                <a16:creationId xmlns:a16="http://schemas.microsoft.com/office/drawing/2014/main" id="{EAEB6718-3A99-448C-9D94-86E0BDADE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569" y="1084127"/>
            <a:ext cx="8768862" cy="4689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7188" indent="-357188"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marL="0" lvl="1" indent="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FF6600"/>
              </a:buClr>
              <a:buSzPct val="90000"/>
              <a:buNone/>
            </a:pPr>
            <a:r>
              <a:rPr lang="de-DE" altLang="de-DE" sz="1800" b="1" dirty="0">
                <a:solidFill>
                  <a:schemeClr val="tx1"/>
                </a:solidFill>
                <a:latin typeface="+mn-lt"/>
              </a:rPr>
              <a:t>Offene Fragen und Diskussionspunkte aus der Expertise:</a:t>
            </a:r>
            <a:endParaRPr lang="de-DE" sz="1800" dirty="0"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FF6600"/>
              </a:buClr>
              <a:buSzPct val="90000"/>
              <a:buFont typeface="Wingdings" panose="05000000000000000000" pitchFamily="2" charset="2"/>
              <a:buChar char="§"/>
            </a:pPr>
            <a:r>
              <a:rPr lang="de-DE" sz="18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Darstellungsformat</a:t>
            </a:r>
            <a:r>
              <a:rPr lang="de-DE" sz="18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de-DE" sz="18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800" i="1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(graphische und textliche Elemente verbinden, begleitende Materialien wie Flyer für die Öffentlichkeitsarbeit)</a:t>
            </a:r>
          </a:p>
          <a:p>
            <a:pPr lvl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FF6600"/>
              </a:buClr>
              <a:buSzPct val="90000"/>
              <a:buFont typeface="Wingdings" panose="05000000000000000000" pitchFamily="2" charset="2"/>
              <a:buChar char="§"/>
            </a:pPr>
            <a:r>
              <a:rPr lang="de-DE" sz="18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Verbindlichkeit herstellen?</a:t>
            </a:r>
            <a:r>
              <a:rPr lang="de-DE" sz="1800" i="1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(Charta als Selbstverpflichtung auf Grundzüge der Zusammenarbeit und auf fachliche Zielsetzungen, </a:t>
            </a:r>
            <a:r>
              <a:rPr lang="de-DE" sz="1800" i="1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Kooperationsverträge mit den operativen Akteuren mit Regelungsinhalten wie Fragen des Datenschutzes und der Vergütung von (Schnittstellen)-Leistungen)</a:t>
            </a:r>
          </a:p>
          <a:p>
            <a:pPr lvl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FF6600"/>
              </a:buClr>
              <a:buSzPct val="90000"/>
              <a:buFont typeface="Wingdings" panose="05000000000000000000" pitchFamily="2" charset="2"/>
              <a:buChar char="§"/>
            </a:pPr>
            <a:r>
              <a:rPr lang="de-DE" sz="1800" i="1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Notwendigkeit von Netzwerken?</a:t>
            </a:r>
            <a:r>
              <a:rPr lang="de-DE" sz="18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(Begleitende regionale Netzwerke Demenz mit Koordinator*innen z. B. für den Zusammenhalt der Akteure, Informationstransfer und Öffentlichkeitsarbeit)</a:t>
            </a:r>
          </a:p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None/>
            </a:pPr>
            <a:endParaRPr lang="de-DE" altLang="de-DE" sz="1800" dirty="0"/>
          </a:p>
        </p:txBody>
      </p:sp>
    </p:spTree>
    <p:extLst>
      <p:ext uri="{BB962C8B-B14F-4D97-AF65-F5344CB8AC3E}">
        <p14:creationId xmlns:p14="http://schemas.microsoft.com/office/powerpoint/2010/main" val="90109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feld 2">
            <a:extLst>
              <a:ext uri="{FF2B5EF4-FFF2-40B4-BE49-F238E27FC236}">
                <a16:creationId xmlns:a16="http://schemas.microsoft.com/office/drawing/2014/main" id="{1B877B87-7EA6-42C9-BD97-9DB42D8E5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889" y="370743"/>
            <a:ext cx="4608634" cy="404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3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8" name="Rechteck 6">
            <a:extLst>
              <a:ext uri="{FF2B5EF4-FFF2-40B4-BE49-F238E27FC236}">
                <a16:creationId xmlns:a16="http://schemas.microsoft.com/office/drawing/2014/main" id="{80E91B57-4634-489E-8C56-EA45266B0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763" y="-11605"/>
            <a:ext cx="8751717" cy="496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chemeClr val="tx1"/>
                </a:solidFill>
                <a:latin typeface="+mn-lt"/>
              </a:rPr>
              <a:t>Struktur der Arbeitsgruppe </a:t>
            </a:r>
            <a:r>
              <a:rPr lang="de-DE" altLang="de-DE" sz="2000" i="1" dirty="0">
                <a:solidFill>
                  <a:schemeClr val="tx1"/>
                </a:solidFill>
                <a:latin typeface="+mn-lt"/>
              </a:rPr>
              <a:t>(bitte eintragen)</a:t>
            </a:r>
          </a:p>
        </p:txBody>
      </p:sp>
      <p:sp>
        <p:nvSpPr>
          <p:cNvPr id="16389" name="Rechteck 7">
            <a:extLst>
              <a:ext uri="{FF2B5EF4-FFF2-40B4-BE49-F238E27FC236}">
                <a16:creationId xmlns:a16="http://schemas.microsoft.com/office/drawing/2014/main" id="{EAEB6718-3A99-448C-9D94-86E0BDADE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92" y="1101969"/>
            <a:ext cx="8768862" cy="6131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7188" indent="-357188"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Gruppennummer: 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Moderator*in: 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Teilnehmende:</a:t>
            </a:r>
          </a:p>
          <a:p>
            <a:pPr lvl="1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6600"/>
              </a:buClr>
              <a:buSzPct val="100000"/>
              <a:buFont typeface="Symbol" panose="05050102010706020507" pitchFamily="18" charset="2"/>
              <a:buChar char="-"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??</a:t>
            </a:r>
          </a:p>
          <a:p>
            <a:pPr lvl="1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6600"/>
              </a:buClr>
              <a:buSzPct val="100000"/>
              <a:buFont typeface="Symbol" panose="05050102010706020507" pitchFamily="18" charset="2"/>
              <a:buChar char="-"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??</a:t>
            </a:r>
          </a:p>
          <a:p>
            <a:pPr lvl="1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6600"/>
              </a:buClr>
              <a:buSzPct val="100000"/>
              <a:buFont typeface="Symbol" panose="05050102010706020507" pitchFamily="18" charset="2"/>
              <a:buChar char="-"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??</a:t>
            </a:r>
          </a:p>
          <a:p>
            <a:pPr lvl="1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6600"/>
              </a:buClr>
              <a:buSzPct val="100000"/>
              <a:buFont typeface="Symbol" panose="05050102010706020507" pitchFamily="18" charset="2"/>
              <a:buChar char="-"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??</a:t>
            </a:r>
          </a:p>
          <a:p>
            <a:pPr lvl="1" eaLnBrk="1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6600"/>
              </a:buClr>
              <a:buSzPct val="100000"/>
              <a:buFont typeface="Symbol" panose="05050102010706020507" pitchFamily="18" charset="2"/>
              <a:buChar char="-"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??</a:t>
            </a:r>
          </a:p>
          <a:p>
            <a:pPr marL="457200" lvl="1" indent="0"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None/>
            </a:pPr>
            <a:endParaRPr lang="de-DE" altLang="de-DE" sz="1600" dirty="0">
              <a:solidFill>
                <a:schemeClr val="tx1"/>
              </a:solidFill>
              <a:latin typeface="+mn-lt"/>
            </a:endParaRPr>
          </a:p>
          <a:p>
            <a:pPr marL="0" indent="0" eaLnBrk="1" hangingPunct="1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FF6600"/>
              </a:buClr>
              <a:buSzPct val="100000"/>
              <a:buNone/>
            </a:pPr>
            <a:endParaRPr lang="de-DE" altLang="de-DE" sz="2000" dirty="0">
              <a:solidFill>
                <a:schemeClr val="tx1"/>
              </a:solidFill>
              <a:latin typeface="+mn-lt"/>
            </a:endParaRP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Blip>
                <a:blip r:embed="rId2"/>
              </a:buBlip>
            </a:pPr>
            <a:endParaRPr lang="de-DE" altLang="de-DE" sz="1800" dirty="0"/>
          </a:p>
        </p:txBody>
      </p:sp>
    </p:spTree>
    <p:extLst>
      <p:ext uri="{BB962C8B-B14F-4D97-AF65-F5344CB8AC3E}">
        <p14:creationId xmlns:p14="http://schemas.microsoft.com/office/powerpoint/2010/main" val="2284621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feld 2">
            <a:extLst>
              <a:ext uri="{FF2B5EF4-FFF2-40B4-BE49-F238E27FC236}">
                <a16:creationId xmlns:a16="http://schemas.microsoft.com/office/drawing/2014/main" id="{1B877B87-7EA6-42C9-BD97-9DB42D8E5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889" y="370743"/>
            <a:ext cx="4608634" cy="404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3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8" name="Rechteck 6">
            <a:extLst>
              <a:ext uri="{FF2B5EF4-FFF2-40B4-BE49-F238E27FC236}">
                <a16:creationId xmlns:a16="http://schemas.microsoft.com/office/drawing/2014/main" id="{80E91B57-4634-489E-8C56-EA45266B0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763" y="-11605"/>
            <a:ext cx="9271488" cy="537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200" b="1" dirty="0">
                <a:solidFill>
                  <a:schemeClr val="tx1"/>
                </a:solidFill>
                <a:latin typeface="+mn-lt"/>
              </a:rPr>
              <a:t>Ergebnissicherung </a:t>
            </a:r>
          </a:p>
        </p:txBody>
      </p:sp>
      <p:sp>
        <p:nvSpPr>
          <p:cNvPr id="16389" name="Rechteck 7">
            <a:extLst>
              <a:ext uri="{FF2B5EF4-FFF2-40B4-BE49-F238E27FC236}">
                <a16:creationId xmlns:a16="http://schemas.microsoft.com/office/drawing/2014/main" id="{EAEB6718-3A99-448C-9D94-86E0BDADE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92" y="1101969"/>
            <a:ext cx="8768862" cy="5287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7188" indent="-357188"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FF6600"/>
              </a:buClr>
              <a:buSzPct val="100000"/>
              <a:buNone/>
            </a:pPr>
            <a:r>
              <a:rPr lang="de-DE" altLang="de-DE" sz="1800" i="1" dirty="0">
                <a:solidFill>
                  <a:schemeClr val="tx1"/>
                </a:solidFill>
                <a:latin typeface="+mn-lt"/>
              </a:rPr>
              <a:t>Wo stehen wir beim Gruppenthema und wie ist das zu bewerten?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…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…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…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…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…</a:t>
            </a:r>
          </a:p>
          <a:p>
            <a:pPr marL="0" indent="0" eaLnBrk="1" hangingPunct="1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FF6600"/>
              </a:buClr>
              <a:buSzPct val="100000"/>
              <a:buNone/>
            </a:pPr>
            <a:endParaRPr lang="de-DE" altLang="de-DE" sz="1800" dirty="0">
              <a:solidFill>
                <a:schemeClr val="tx1"/>
              </a:solidFill>
              <a:latin typeface="+mn-lt"/>
            </a:endParaRP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Blip>
                <a:blip r:embed="rId2"/>
              </a:buBlip>
            </a:pPr>
            <a:endParaRPr lang="de-DE" altLang="de-DE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feld 2">
            <a:extLst>
              <a:ext uri="{FF2B5EF4-FFF2-40B4-BE49-F238E27FC236}">
                <a16:creationId xmlns:a16="http://schemas.microsoft.com/office/drawing/2014/main" id="{1B877B87-7EA6-42C9-BD97-9DB42D8E5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889" y="370743"/>
            <a:ext cx="4608634" cy="404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3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8" name="Rechteck 6">
            <a:extLst>
              <a:ext uri="{FF2B5EF4-FFF2-40B4-BE49-F238E27FC236}">
                <a16:creationId xmlns:a16="http://schemas.microsoft.com/office/drawing/2014/main" id="{80E91B57-4634-489E-8C56-EA45266B0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763" y="-11605"/>
            <a:ext cx="9271488" cy="537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200" b="1" dirty="0">
                <a:solidFill>
                  <a:schemeClr val="tx1"/>
                </a:solidFill>
                <a:latin typeface="+mn-lt"/>
              </a:rPr>
              <a:t>Ergebnissicherung </a:t>
            </a:r>
          </a:p>
        </p:txBody>
      </p:sp>
      <p:sp>
        <p:nvSpPr>
          <p:cNvPr id="16389" name="Rechteck 7">
            <a:extLst>
              <a:ext uri="{FF2B5EF4-FFF2-40B4-BE49-F238E27FC236}">
                <a16:creationId xmlns:a16="http://schemas.microsoft.com/office/drawing/2014/main" id="{EAEB6718-3A99-448C-9D94-86E0BDADE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92" y="1101969"/>
            <a:ext cx="8768862" cy="5324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7188" indent="-357188"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FF6600"/>
              </a:buClr>
              <a:buSzPct val="100000"/>
              <a:buNone/>
            </a:pPr>
            <a:r>
              <a:rPr lang="de-DE" altLang="de-DE" sz="1800" i="1" dirty="0">
                <a:solidFill>
                  <a:schemeClr val="tx1"/>
                </a:solidFill>
                <a:latin typeface="+mn-lt"/>
              </a:rPr>
              <a:t>Was ist in Bezug auf das Gruppenthema zu tun und von wem?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…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…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…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…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…</a:t>
            </a:r>
          </a:p>
          <a:p>
            <a:pPr marL="0" indent="0" eaLnBrk="1" hangingPunct="1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FF6600"/>
              </a:buClr>
              <a:buSzPct val="100000"/>
              <a:buNone/>
            </a:pPr>
            <a:endParaRPr lang="de-DE" altLang="de-DE" sz="2000" dirty="0">
              <a:solidFill>
                <a:schemeClr val="tx1"/>
              </a:solidFill>
              <a:latin typeface="+mn-lt"/>
            </a:endParaRP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Blip>
                <a:blip r:embed="rId2"/>
              </a:buBlip>
            </a:pPr>
            <a:endParaRPr lang="de-DE" altLang="de-DE" sz="1800" dirty="0"/>
          </a:p>
        </p:txBody>
      </p:sp>
    </p:spTree>
    <p:extLst>
      <p:ext uri="{BB962C8B-B14F-4D97-AF65-F5344CB8AC3E}">
        <p14:creationId xmlns:p14="http://schemas.microsoft.com/office/powerpoint/2010/main" val="1455387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feld 2">
            <a:extLst>
              <a:ext uri="{FF2B5EF4-FFF2-40B4-BE49-F238E27FC236}">
                <a16:creationId xmlns:a16="http://schemas.microsoft.com/office/drawing/2014/main" id="{1B877B87-7EA6-42C9-BD97-9DB42D8E5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889" y="370743"/>
            <a:ext cx="4608634" cy="404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3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8" name="Rechteck 6">
            <a:extLst>
              <a:ext uri="{FF2B5EF4-FFF2-40B4-BE49-F238E27FC236}">
                <a16:creationId xmlns:a16="http://schemas.microsoft.com/office/drawing/2014/main" id="{80E91B57-4634-489E-8C56-EA45266B0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763" y="-11605"/>
            <a:ext cx="9271488" cy="537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200" b="1" dirty="0">
                <a:solidFill>
                  <a:schemeClr val="tx1"/>
                </a:solidFill>
                <a:latin typeface="+mn-lt"/>
              </a:rPr>
              <a:t>Ergebnissicherung </a:t>
            </a:r>
          </a:p>
        </p:txBody>
      </p:sp>
      <p:sp>
        <p:nvSpPr>
          <p:cNvPr id="16389" name="Rechteck 7">
            <a:extLst>
              <a:ext uri="{FF2B5EF4-FFF2-40B4-BE49-F238E27FC236}">
                <a16:creationId xmlns:a16="http://schemas.microsoft.com/office/drawing/2014/main" id="{EAEB6718-3A99-448C-9D94-86E0BDADE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92" y="1101969"/>
            <a:ext cx="8768862" cy="4852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7188" indent="-357188"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FF6600"/>
              </a:buClr>
              <a:buSzPct val="100000"/>
              <a:buNone/>
            </a:pPr>
            <a:r>
              <a:rPr lang="de-DE" altLang="de-DE" sz="1800" i="1" dirty="0">
                <a:solidFill>
                  <a:schemeClr val="tx1"/>
                </a:solidFill>
                <a:latin typeface="+mn-lt"/>
              </a:rPr>
              <a:t>Was sind die nächsten Schritte?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…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…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…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…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…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Blip>
                <a:blip r:embed="rId2"/>
              </a:buBlip>
            </a:pPr>
            <a:endParaRPr lang="de-DE" altLang="de-DE" sz="1800" dirty="0"/>
          </a:p>
        </p:txBody>
      </p:sp>
    </p:spTree>
    <p:extLst>
      <p:ext uri="{BB962C8B-B14F-4D97-AF65-F5344CB8AC3E}">
        <p14:creationId xmlns:p14="http://schemas.microsoft.com/office/powerpoint/2010/main" val="1555287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feld 2">
            <a:extLst>
              <a:ext uri="{FF2B5EF4-FFF2-40B4-BE49-F238E27FC236}">
                <a16:creationId xmlns:a16="http://schemas.microsoft.com/office/drawing/2014/main" id="{1B877B87-7EA6-42C9-BD97-9DB42D8E5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889" y="370743"/>
            <a:ext cx="4608634" cy="404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3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8" name="Rechteck 6">
            <a:extLst>
              <a:ext uri="{FF2B5EF4-FFF2-40B4-BE49-F238E27FC236}">
                <a16:creationId xmlns:a16="http://schemas.microsoft.com/office/drawing/2014/main" id="{80E91B57-4634-489E-8C56-EA45266B0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763" y="-11605"/>
            <a:ext cx="9271488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200" b="1">
                <a:solidFill>
                  <a:schemeClr val="tx1"/>
                </a:solidFill>
                <a:latin typeface="+mn-lt"/>
              </a:rPr>
              <a:t>Weitere Überlegungen</a:t>
            </a:r>
            <a:endParaRPr lang="de-DE" altLang="de-DE" sz="22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389" name="Rechteck 7">
            <a:extLst>
              <a:ext uri="{FF2B5EF4-FFF2-40B4-BE49-F238E27FC236}">
                <a16:creationId xmlns:a16="http://schemas.microsoft.com/office/drawing/2014/main" id="{EAEB6718-3A99-448C-9D94-86E0BDADE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92" y="1101969"/>
            <a:ext cx="8768862" cy="4058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7188" indent="-357188"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…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…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…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…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1800" dirty="0">
                <a:solidFill>
                  <a:schemeClr val="tx1"/>
                </a:solidFill>
                <a:latin typeface="+mn-lt"/>
              </a:rPr>
              <a:t>…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Blip>
                <a:blip r:embed="rId2"/>
              </a:buBlip>
            </a:pPr>
            <a:endParaRPr lang="de-DE" altLang="de-DE" sz="1800" dirty="0"/>
          </a:p>
        </p:txBody>
      </p:sp>
    </p:spTree>
    <p:extLst>
      <p:ext uri="{BB962C8B-B14F-4D97-AF65-F5344CB8AC3E}">
        <p14:creationId xmlns:p14="http://schemas.microsoft.com/office/powerpoint/2010/main" val="2688669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feld 2">
            <a:extLst>
              <a:ext uri="{FF2B5EF4-FFF2-40B4-BE49-F238E27FC236}">
                <a16:creationId xmlns:a16="http://schemas.microsoft.com/office/drawing/2014/main" id="{1B877B87-7EA6-42C9-BD97-9DB42D8E5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889" y="370743"/>
            <a:ext cx="4608634" cy="404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3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8" name="Rechteck 6">
            <a:extLst>
              <a:ext uri="{FF2B5EF4-FFF2-40B4-BE49-F238E27FC236}">
                <a16:creationId xmlns:a16="http://schemas.microsoft.com/office/drawing/2014/main" id="{80E91B57-4634-489E-8C56-EA45266B0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763" y="-11605"/>
            <a:ext cx="8751717" cy="496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chemeClr val="tx1"/>
                </a:solidFill>
                <a:latin typeface="+mn-lt"/>
              </a:rPr>
              <a:t>Vier thematische Gruppen</a:t>
            </a:r>
            <a:endParaRPr lang="de-DE" altLang="de-DE" sz="2000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389" name="Rechteck 7">
            <a:extLst>
              <a:ext uri="{FF2B5EF4-FFF2-40B4-BE49-F238E27FC236}">
                <a16:creationId xmlns:a16="http://schemas.microsoft.com/office/drawing/2014/main" id="{EAEB6718-3A99-448C-9D94-86E0BDADE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92" y="1101969"/>
            <a:ext cx="8768862" cy="5472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7188" indent="-357188"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2000" b="1" dirty="0">
                <a:solidFill>
                  <a:schemeClr val="tx1"/>
                </a:solidFill>
                <a:latin typeface="+mn-lt"/>
              </a:rPr>
              <a:t>Gruppe 1: </a:t>
            </a:r>
            <a:r>
              <a:rPr lang="de-DE" altLang="de-DE" sz="2000" dirty="0">
                <a:solidFill>
                  <a:schemeClr val="tx1"/>
                </a:solidFill>
                <a:latin typeface="+mn-lt"/>
              </a:rPr>
              <a:t>Qualitätsstandards/Flexibilitätsanforderungen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2000" b="1" dirty="0">
                <a:solidFill>
                  <a:schemeClr val="tx1"/>
                </a:solidFill>
                <a:latin typeface="+mn-lt"/>
              </a:rPr>
              <a:t>Gruppe 2: </a:t>
            </a:r>
            <a:r>
              <a:rPr lang="de-DE" altLang="de-DE" sz="2000" dirty="0">
                <a:solidFill>
                  <a:schemeClr val="tx1"/>
                </a:solidFill>
                <a:latin typeface="+mn-lt"/>
              </a:rPr>
              <a:t>Rolle von Steuerung 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2000" b="1" dirty="0">
                <a:solidFill>
                  <a:schemeClr val="tx1"/>
                </a:solidFill>
                <a:latin typeface="+mn-lt"/>
              </a:rPr>
              <a:t>Gruppe 3: </a:t>
            </a:r>
            <a:r>
              <a:rPr lang="de-DE" altLang="de-DE" sz="2000" dirty="0">
                <a:solidFill>
                  <a:schemeClr val="tx1"/>
                </a:solidFill>
                <a:latin typeface="+mn-lt"/>
              </a:rPr>
              <a:t>Monitoring, Evaluation, Implementationshilfen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2000" b="1" dirty="0">
                <a:solidFill>
                  <a:schemeClr val="tx1"/>
                </a:solidFill>
                <a:latin typeface="+mn-lt"/>
              </a:rPr>
              <a:t>Gruppe 4: </a:t>
            </a:r>
            <a:r>
              <a:rPr lang="de-DE" altLang="de-DE" sz="2000" dirty="0">
                <a:solidFill>
                  <a:schemeClr val="tx1"/>
                </a:solidFill>
                <a:latin typeface="+mn-lt"/>
              </a:rPr>
              <a:t>Darstellungsformate/Regelung der Zusammenarbeit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endParaRPr lang="de-DE" altLang="de-DE" sz="2000" dirty="0">
              <a:solidFill>
                <a:schemeClr val="tx1"/>
              </a:solidFill>
              <a:latin typeface="+mn-lt"/>
            </a:endParaRPr>
          </a:p>
          <a:p>
            <a:pPr marL="457200" lvl="1" indent="0"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None/>
            </a:pPr>
            <a:endParaRPr lang="de-DE" altLang="de-DE" sz="1600" dirty="0">
              <a:solidFill>
                <a:schemeClr val="tx1"/>
              </a:solidFill>
              <a:latin typeface="+mn-lt"/>
            </a:endParaRPr>
          </a:p>
          <a:p>
            <a:pPr marL="0" indent="0" eaLnBrk="1" hangingPunct="1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FF6600"/>
              </a:buClr>
              <a:buSzPct val="100000"/>
              <a:buNone/>
            </a:pPr>
            <a:endParaRPr lang="de-DE" altLang="de-DE" sz="2000" dirty="0">
              <a:solidFill>
                <a:schemeClr val="tx1"/>
              </a:solidFill>
              <a:latin typeface="+mn-lt"/>
            </a:endParaRP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Blip>
                <a:blip r:embed="rId2"/>
              </a:buBlip>
            </a:pPr>
            <a:endParaRPr lang="de-DE" altLang="de-DE" sz="1800" dirty="0"/>
          </a:p>
        </p:txBody>
      </p:sp>
    </p:spTree>
    <p:extLst>
      <p:ext uri="{BB962C8B-B14F-4D97-AF65-F5344CB8AC3E}">
        <p14:creationId xmlns:p14="http://schemas.microsoft.com/office/powerpoint/2010/main" val="611788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feld 2">
            <a:extLst>
              <a:ext uri="{FF2B5EF4-FFF2-40B4-BE49-F238E27FC236}">
                <a16:creationId xmlns:a16="http://schemas.microsoft.com/office/drawing/2014/main" id="{1B877B87-7EA6-42C9-BD97-9DB42D8E5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889" y="370743"/>
            <a:ext cx="4608634" cy="404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3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8" name="Rechteck 6">
            <a:extLst>
              <a:ext uri="{FF2B5EF4-FFF2-40B4-BE49-F238E27FC236}">
                <a16:creationId xmlns:a16="http://schemas.microsoft.com/office/drawing/2014/main" id="{80E91B57-4634-489E-8C56-EA45266B0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763" y="-11605"/>
            <a:ext cx="8751717" cy="496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chemeClr val="tx1"/>
                </a:solidFill>
                <a:latin typeface="+mn-lt"/>
              </a:rPr>
              <a:t>Teilnehmende an Gruppe 1</a:t>
            </a:r>
            <a:endParaRPr lang="de-DE" altLang="de-DE" sz="2000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389" name="Rechteck 7">
            <a:extLst>
              <a:ext uri="{FF2B5EF4-FFF2-40B4-BE49-F238E27FC236}">
                <a16:creationId xmlns:a16="http://schemas.microsoft.com/office/drawing/2014/main" id="{EAEB6718-3A99-448C-9D94-86E0BDADE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92" y="1101969"/>
            <a:ext cx="8768862" cy="6303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7188" indent="-357188"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sz="2000" kern="1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Barbara Boos </a:t>
            </a:r>
            <a:r>
              <a:rPr lang="de-DE" altLang="de-DE" sz="2000" dirty="0">
                <a:solidFill>
                  <a:schemeClr val="tx1"/>
                </a:solidFill>
                <a:latin typeface="+mn-lt"/>
              </a:rPr>
              <a:t>–</a:t>
            </a:r>
            <a:r>
              <a:rPr lang="de-DE" sz="2000" kern="1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BAGFW</a:t>
            </a:r>
            <a:endParaRPr lang="de-DE" altLang="de-DE" sz="2000" dirty="0">
              <a:solidFill>
                <a:schemeClr val="tx1"/>
              </a:solidFill>
              <a:latin typeface="+mn-lt"/>
            </a:endParaRP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2000" dirty="0">
                <a:solidFill>
                  <a:schemeClr val="tx1"/>
                </a:solidFill>
                <a:latin typeface="+mn-lt"/>
              </a:rPr>
              <a:t>Dr. </a:t>
            </a:r>
            <a:r>
              <a:rPr lang="de-DE" altLang="de-DE" sz="2000" dirty="0" err="1">
                <a:solidFill>
                  <a:schemeClr val="tx1"/>
                </a:solidFill>
                <a:latin typeface="+mn-lt"/>
              </a:rPr>
              <a:t>Siiri</a:t>
            </a:r>
            <a:r>
              <a:rPr lang="de-DE" altLang="de-DE" sz="2000" dirty="0">
                <a:solidFill>
                  <a:schemeClr val="tx1"/>
                </a:solidFill>
                <a:latin typeface="+mn-lt"/>
              </a:rPr>
              <a:t> Ann </a:t>
            </a:r>
            <a:r>
              <a:rPr lang="de-DE" altLang="de-DE" sz="2000" dirty="0" err="1">
                <a:solidFill>
                  <a:schemeClr val="tx1"/>
                </a:solidFill>
                <a:latin typeface="+mn-lt"/>
              </a:rPr>
              <a:t>Doka</a:t>
            </a:r>
            <a:r>
              <a:rPr lang="de-DE" altLang="de-DE" sz="2000" dirty="0">
                <a:solidFill>
                  <a:schemeClr val="tx1"/>
                </a:solidFill>
                <a:latin typeface="+mn-lt"/>
              </a:rPr>
              <a:t> – BAG Selbsthilfe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2000" dirty="0">
                <a:solidFill>
                  <a:schemeClr val="tx1"/>
                </a:solidFill>
                <a:latin typeface="+mn-lt"/>
              </a:rPr>
              <a:t>Dr. Leonie Mallmann – </a:t>
            </a:r>
            <a:r>
              <a:rPr lang="de-DE" altLang="de-DE" sz="2000" dirty="0" err="1">
                <a:solidFill>
                  <a:schemeClr val="tx1"/>
                </a:solidFill>
                <a:latin typeface="+mn-lt"/>
              </a:rPr>
              <a:t>bpa</a:t>
            </a:r>
            <a:endParaRPr lang="de-DE" altLang="de-DE" sz="2000" dirty="0">
              <a:solidFill>
                <a:schemeClr val="tx1"/>
              </a:solidFill>
              <a:latin typeface="+mn-lt"/>
            </a:endParaRP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2000" dirty="0">
                <a:solidFill>
                  <a:schemeClr val="tx1"/>
                </a:solidFill>
                <a:latin typeface="+mn-lt"/>
              </a:rPr>
              <a:t>Dr. Sabine Köhler – SPIZ ZNS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Ø"/>
            </a:pPr>
            <a:r>
              <a:rPr lang="de-DE" altLang="de-DE" sz="2000" dirty="0">
                <a:solidFill>
                  <a:schemeClr val="tx1"/>
                </a:solidFill>
                <a:latin typeface="+mn-lt"/>
              </a:rPr>
              <a:t>Wer übernimmt die Gruppenmoderation?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endParaRPr lang="de-DE" altLang="de-DE" sz="2000" dirty="0">
              <a:solidFill>
                <a:schemeClr val="tx1"/>
              </a:solidFill>
              <a:latin typeface="+mn-lt"/>
            </a:endParaRPr>
          </a:p>
          <a:p>
            <a:pPr marL="457200" lvl="1" indent="0"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None/>
            </a:pPr>
            <a:endParaRPr lang="de-DE" altLang="de-DE" sz="1600" dirty="0">
              <a:solidFill>
                <a:schemeClr val="tx1"/>
              </a:solidFill>
              <a:latin typeface="+mn-lt"/>
            </a:endParaRPr>
          </a:p>
          <a:p>
            <a:pPr marL="0" indent="0" eaLnBrk="1" hangingPunct="1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FF6600"/>
              </a:buClr>
              <a:buSzPct val="100000"/>
              <a:buNone/>
            </a:pPr>
            <a:endParaRPr lang="de-DE" altLang="de-DE" sz="2000" dirty="0">
              <a:solidFill>
                <a:schemeClr val="tx1"/>
              </a:solidFill>
              <a:latin typeface="+mn-lt"/>
            </a:endParaRP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Blip>
                <a:blip r:embed="rId2"/>
              </a:buBlip>
            </a:pPr>
            <a:endParaRPr lang="de-DE" altLang="de-DE" sz="1800" dirty="0"/>
          </a:p>
        </p:txBody>
      </p:sp>
    </p:spTree>
    <p:extLst>
      <p:ext uri="{BB962C8B-B14F-4D97-AF65-F5344CB8AC3E}">
        <p14:creationId xmlns:p14="http://schemas.microsoft.com/office/powerpoint/2010/main" val="1286168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feld 2">
            <a:extLst>
              <a:ext uri="{FF2B5EF4-FFF2-40B4-BE49-F238E27FC236}">
                <a16:creationId xmlns:a16="http://schemas.microsoft.com/office/drawing/2014/main" id="{1B877B87-7EA6-42C9-BD97-9DB42D8E5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889" y="370743"/>
            <a:ext cx="4608634" cy="404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3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8" name="Rechteck 6">
            <a:extLst>
              <a:ext uri="{FF2B5EF4-FFF2-40B4-BE49-F238E27FC236}">
                <a16:creationId xmlns:a16="http://schemas.microsoft.com/office/drawing/2014/main" id="{80E91B57-4634-489E-8C56-EA45266B0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763" y="-11605"/>
            <a:ext cx="8751717" cy="496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chemeClr val="tx1"/>
                </a:solidFill>
                <a:latin typeface="+mn-lt"/>
              </a:rPr>
              <a:t>Teilnehmende an Gruppe 2</a:t>
            </a:r>
            <a:endParaRPr lang="de-DE" altLang="de-DE" sz="2000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389" name="Rechteck 7">
            <a:extLst>
              <a:ext uri="{FF2B5EF4-FFF2-40B4-BE49-F238E27FC236}">
                <a16:creationId xmlns:a16="http://schemas.microsoft.com/office/drawing/2014/main" id="{EAEB6718-3A99-448C-9D94-86E0BDADE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92" y="1101969"/>
            <a:ext cx="8768862" cy="6303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7188" indent="-357188"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sz="2000" kern="1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Marc Biedermann – KBV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sz="2000" kern="1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Karla Hautzer und Martin Polter – BMG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sz="2000" kern="1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Prof. Dr. Horst Christian Vollmar </a:t>
            </a:r>
            <a:r>
              <a:rPr lang="de-DE" altLang="de-DE" sz="2000" dirty="0">
                <a:solidFill>
                  <a:schemeClr val="tx1"/>
                </a:solidFill>
                <a:latin typeface="+mn-lt"/>
              </a:rPr>
              <a:t>–</a:t>
            </a:r>
            <a:r>
              <a:rPr lang="de-DE" sz="2000" kern="1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DEGAM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sz="2000" kern="1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Prof. Tania Zieschang – DGG</a:t>
            </a:r>
            <a:endParaRPr lang="de-DE" sz="2000" kern="100" dirty="0">
              <a:solidFill>
                <a:schemeClr val="tx1"/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Ø"/>
            </a:pPr>
            <a:r>
              <a:rPr lang="de-DE" altLang="de-DE" sz="2000" dirty="0">
                <a:solidFill>
                  <a:schemeClr val="tx1"/>
                </a:solidFill>
                <a:latin typeface="+mn-lt"/>
              </a:rPr>
              <a:t>Wer übernimmt die Gruppenmoderation?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endParaRPr lang="de-DE" altLang="de-DE" sz="2000" dirty="0">
              <a:solidFill>
                <a:schemeClr val="tx1"/>
              </a:solidFill>
              <a:latin typeface="+mn-lt"/>
            </a:endParaRPr>
          </a:p>
          <a:p>
            <a:pPr marL="457200" lvl="1" indent="0"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None/>
            </a:pPr>
            <a:endParaRPr lang="de-DE" altLang="de-DE" sz="1600" dirty="0">
              <a:solidFill>
                <a:schemeClr val="tx1"/>
              </a:solidFill>
              <a:latin typeface="+mn-lt"/>
            </a:endParaRPr>
          </a:p>
          <a:p>
            <a:pPr marL="0" indent="0" eaLnBrk="1" hangingPunct="1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FF6600"/>
              </a:buClr>
              <a:buSzPct val="100000"/>
              <a:buNone/>
            </a:pPr>
            <a:endParaRPr lang="de-DE" altLang="de-DE" sz="2000" dirty="0">
              <a:solidFill>
                <a:schemeClr val="tx1"/>
              </a:solidFill>
              <a:latin typeface="+mn-lt"/>
            </a:endParaRP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Blip>
                <a:blip r:embed="rId2"/>
              </a:buBlip>
            </a:pPr>
            <a:endParaRPr lang="de-DE" altLang="de-DE" sz="1800" dirty="0"/>
          </a:p>
        </p:txBody>
      </p:sp>
    </p:spTree>
    <p:extLst>
      <p:ext uri="{BB962C8B-B14F-4D97-AF65-F5344CB8AC3E}">
        <p14:creationId xmlns:p14="http://schemas.microsoft.com/office/powerpoint/2010/main" val="819292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feld 2">
            <a:extLst>
              <a:ext uri="{FF2B5EF4-FFF2-40B4-BE49-F238E27FC236}">
                <a16:creationId xmlns:a16="http://schemas.microsoft.com/office/drawing/2014/main" id="{1B877B87-7EA6-42C9-BD97-9DB42D8E5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889" y="370743"/>
            <a:ext cx="4608634" cy="404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3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8" name="Rechteck 6">
            <a:extLst>
              <a:ext uri="{FF2B5EF4-FFF2-40B4-BE49-F238E27FC236}">
                <a16:creationId xmlns:a16="http://schemas.microsoft.com/office/drawing/2014/main" id="{80E91B57-4634-489E-8C56-EA45266B0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763" y="-11605"/>
            <a:ext cx="8751717" cy="496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chemeClr val="tx1"/>
                </a:solidFill>
                <a:latin typeface="+mn-lt"/>
              </a:rPr>
              <a:t>Teilnehmende an Gruppe 3</a:t>
            </a:r>
            <a:endParaRPr lang="de-DE" altLang="de-DE" sz="2000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389" name="Rechteck 7">
            <a:extLst>
              <a:ext uri="{FF2B5EF4-FFF2-40B4-BE49-F238E27FC236}">
                <a16:creationId xmlns:a16="http://schemas.microsoft.com/office/drawing/2014/main" id="{EAEB6718-3A99-448C-9D94-86E0BDADE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92" y="1101969"/>
            <a:ext cx="8768862" cy="7134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7188" indent="-357188"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sz="2000" kern="1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Dr. Kathrin </a:t>
            </a:r>
            <a:r>
              <a:rPr lang="de-DE" sz="2000" kern="100" dirty="0" err="1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Bernateck</a:t>
            </a:r>
            <a:r>
              <a:rPr lang="de-DE" sz="2000" kern="1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– BMFSFJ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sz="2000" kern="1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Prof. Dr. Frank Jessen – DGPPN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sz="2000" kern="1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Heike Schwabe – DED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sz="2000" kern="1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Prof. Dr. Jochen René </a:t>
            </a:r>
            <a:r>
              <a:rPr lang="de-DE" sz="2000" kern="100" dirty="0" err="1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Thyrian</a:t>
            </a:r>
            <a:r>
              <a:rPr lang="de-DE" sz="2000" kern="1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– DZNE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endParaRPr lang="de-DE" sz="2000" kern="100" dirty="0"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Ø"/>
            </a:pPr>
            <a:r>
              <a:rPr lang="de-DE" altLang="de-DE" sz="2000" dirty="0">
                <a:solidFill>
                  <a:schemeClr val="tx1"/>
                </a:solidFill>
                <a:latin typeface="+mn-lt"/>
              </a:rPr>
              <a:t>Wer übernimmt die Gruppenmoderation?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endParaRPr lang="de-DE" altLang="de-DE" sz="2000" dirty="0">
              <a:solidFill>
                <a:schemeClr val="tx1"/>
              </a:solidFill>
              <a:latin typeface="+mn-lt"/>
            </a:endParaRPr>
          </a:p>
          <a:p>
            <a:pPr marL="457200" lvl="1" indent="0"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None/>
            </a:pPr>
            <a:endParaRPr lang="de-DE" altLang="de-DE" sz="1600" dirty="0">
              <a:solidFill>
                <a:schemeClr val="tx1"/>
              </a:solidFill>
              <a:latin typeface="+mn-lt"/>
            </a:endParaRPr>
          </a:p>
          <a:p>
            <a:pPr marL="0" indent="0" eaLnBrk="1" hangingPunct="1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FF6600"/>
              </a:buClr>
              <a:buSzPct val="100000"/>
              <a:buNone/>
            </a:pPr>
            <a:endParaRPr lang="de-DE" altLang="de-DE" sz="2000" dirty="0">
              <a:solidFill>
                <a:schemeClr val="tx1"/>
              </a:solidFill>
              <a:latin typeface="+mn-lt"/>
            </a:endParaRP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Blip>
                <a:blip r:embed="rId2"/>
              </a:buBlip>
            </a:pPr>
            <a:endParaRPr lang="de-DE" altLang="de-DE" sz="1800" dirty="0"/>
          </a:p>
        </p:txBody>
      </p:sp>
    </p:spTree>
    <p:extLst>
      <p:ext uri="{BB962C8B-B14F-4D97-AF65-F5344CB8AC3E}">
        <p14:creationId xmlns:p14="http://schemas.microsoft.com/office/powerpoint/2010/main" val="3079898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feld 2">
            <a:extLst>
              <a:ext uri="{FF2B5EF4-FFF2-40B4-BE49-F238E27FC236}">
                <a16:creationId xmlns:a16="http://schemas.microsoft.com/office/drawing/2014/main" id="{1B877B87-7EA6-42C9-BD97-9DB42D8E5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889" y="370743"/>
            <a:ext cx="4608634" cy="404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3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8" name="Rechteck 6">
            <a:extLst>
              <a:ext uri="{FF2B5EF4-FFF2-40B4-BE49-F238E27FC236}">
                <a16:creationId xmlns:a16="http://schemas.microsoft.com/office/drawing/2014/main" id="{80E91B57-4634-489E-8C56-EA45266B0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763" y="-11605"/>
            <a:ext cx="8751717" cy="496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chemeClr val="tx1"/>
                </a:solidFill>
                <a:latin typeface="+mn-lt"/>
              </a:rPr>
              <a:t>Teilnehmende an Gruppe 4</a:t>
            </a:r>
            <a:endParaRPr lang="de-DE" altLang="de-DE" sz="2000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389" name="Rechteck 7">
            <a:extLst>
              <a:ext uri="{FF2B5EF4-FFF2-40B4-BE49-F238E27FC236}">
                <a16:creationId xmlns:a16="http://schemas.microsoft.com/office/drawing/2014/main" id="{EAEB6718-3A99-448C-9D94-86E0BDADE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618" y="775597"/>
            <a:ext cx="8768862" cy="7134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7188" indent="-357188"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sz="2000" kern="1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Hannah </a:t>
            </a:r>
            <a:r>
              <a:rPr lang="de-DE" sz="2000" kern="100" dirty="0" err="1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Freisheim</a:t>
            </a:r>
            <a:r>
              <a:rPr lang="de-DE" sz="2000" kern="1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– VDAB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sz="2000" kern="1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Nadine Gold – BAGSO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sz="2000" kern="1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Stefanie Köhler – DZNE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sz="2000" kern="1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Britta March – BMG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sz="2000" kern="1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Saskia Weiß – </a:t>
            </a:r>
            <a:r>
              <a:rPr lang="de-DE" sz="2000" kern="100" dirty="0" err="1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DAlzG</a:t>
            </a:r>
            <a:endParaRPr lang="de-DE" altLang="de-DE" sz="2000" dirty="0">
              <a:solidFill>
                <a:schemeClr val="tx1"/>
              </a:solidFill>
              <a:latin typeface="+mn-lt"/>
            </a:endParaRP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Ø"/>
            </a:pPr>
            <a:r>
              <a:rPr lang="de-DE" altLang="de-DE" sz="2000" dirty="0">
                <a:solidFill>
                  <a:schemeClr val="tx1"/>
                </a:solidFill>
                <a:latin typeface="+mn-lt"/>
              </a:rPr>
              <a:t>Wer übernimmt die Gruppenmoderation?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endParaRPr lang="de-DE" altLang="de-DE" sz="2000" dirty="0">
              <a:solidFill>
                <a:schemeClr val="tx1"/>
              </a:solidFill>
              <a:latin typeface="+mn-lt"/>
            </a:endParaRPr>
          </a:p>
          <a:p>
            <a:pPr marL="457200" lvl="1" indent="0"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None/>
            </a:pPr>
            <a:endParaRPr lang="de-DE" altLang="de-DE" sz="1600" dirty="0">
              <a:solidFill>
                <a:schemeClr val="tx1"/>
              </a:solidFill>
              <a:latin typeface="+mn-lt"/>
            </a:endParaRPr>
          </a:p>
          <a:p>
            <a:pPr marL="0" indent="0" eaLnBrk="1" hangingPunct="1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FF6600"/>
              </a:buClr>
              <a:buSzPct val="100000"/>
              <a:buNone/>
            </a:pPr>
            <a:endParaRPr lang="de-DE" altLang="de-DE" sz="2000" dirty="0">
              <a:solidFill>
                <a:schemeClr val="tx1"/>
              </a:solidFill>
              <a:latin typeface="+mn-lt"/>
            </a:endParaRP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Blip>
                <a:blip r:embed="rId2"/>
              </a:buBlip>
            </a:pPr>
            <a:endParaRPr lang="de-DE" altLang="de-DE" sz="1800" dirty="0"/>
          </a:p>
        </p:txBody>
      </p:sp>
    </p:spTree>
    <p:extLst>
      <p:ext uri="{BB962C8B-B14F-4D97-AF65-F5344CB8AC3E}">
        <p14:creationId xmlns:p14="http://schemas.microsoft.com/office/powerpoint/2010/main" val="1226440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feld 2">
            <a:extLst>
              <a:ext uri="{FF2B5EF4-FFF2-40B4-BE49-F238E27FC236}">
                <a16:creationId xmlns:a16="http://schemas.microsoft.com/office/drawing/2014/main" id="{1B877B87-7EA6-42C9-BD97-9DB42D8E5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889" y="370743"/>
            <a:ext cx="4608634" cy="404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3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8" name="Rechteck 6">
            <a:extLst>
              <a:ext uri="{FF2B5EF4-FFF2-40B4-BE49-F238E27FC236}">
                <a16:creationId xmlns:a16="http://schemas.microsoft.com/office/drawing/2014/main" id="{80E91B57-4634-489E-8C56-EA45266B0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763" y="-11605"/>
            <a:ext cx="8751717" cy="496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chemeClr val="tx1"/>
                </a:solidFill>
                <a:latin typeface="+mn-lt"/>
              </a:rPr>
              <a:t>Ablauf und Zeitplanung</a:t>
            </a:r>
            <a:endParaRPr lang="de-DE" altLang="de-DE" sz="2000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389" name="Rechteck 7">
            <a:extLst>
              <a:ext uri="{FF2B5EF4-FFF2-40B4-BE49-F238E27FC236}">
                <a16:creationId xmlns:a16="http://schemas.microsoft.com/office/drawing/2014/main" id="{EAEB6718-3A99-448C-9D94-86E0BDADE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92" y="1101969"/>
            <a:ext cx="8768862" cy="6580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7188" indent="-357188"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2000" dirty="0">
                <a:solidFill>
                  <a:schemeClr val="tx1"/>
                </a:solidFill>
                <a:latin typeface="+mn-lt"/>
              </a:rPr>
              <a:t>Diskussionszeit von 30 Minuten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2000" dirty="0">
                <a:solidFill>
                  <a:schemeClr val="tx1"/>
                </a:solidFill>
                <a:latin typeface="+mn-lt"/>
              </a:rPr>
              <a:t>Grundlage sind Folien mit offenen Fragen und Diskussionspunkten </a:t>
            </a:r>
            <a:br>
              <a:rPr lang="de-DE" altLang="de-DE" sz="2000" dirty="0">
                <a:solidFill>
                  <a:schemeClr val="tx1"/>
                </a:solidFill>
                <a:latin typeface="+mn-lt"/>
              </a:rPr>
            </a:br>
            <a:r>
              <a:rPr lang="de-DE" altLang="de-DE" sz="2000" dirty="0">
                <a:solidFill>
                  <a:schemeClr val="tx1"/>
                </a:solidFill>
                <a:latin typeface="+mn-lt"/>
              </a:rPr>
              <a:t>aus der Expertise (vorab per Mail durch BMG verschickt)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altLang="de-DE" sz="2000" dirty="0">
                <a:solidFill>
                  <a:schemeClr val="tx1"/>
                </a:solidFill>
                <a:latin typeface="+mn-lt"/>
              </a:rPr>
              <a:t>Nutzung </a:t>
            </a:r>
            <a:r>
              <a:rPr lang="de-DE" altLang="de-DE" sz="2000">
                <a:solidFill>
                  <a:schemeClr val="tx1"/>
                </a:solidFill>
                <a:latin typeface="+mn-lt"/>
              </a:rPr>
              <a:t>der Protokollfolien </a:t>
            </a:r>
            <a:r>
              <a:rPr lang="de-DE" altLang="de-DE" sz="2000" dirty="0">
                <a:solidFill>
                  <a:schemeClr val="tx1"/>
                </a:solidFill>
                <a:latin typeface="+mn-lt"/>
              </a:rPr>
              <a:t>für die Ergebnissicherung</a:t>
            </a: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r>
              <a:rPr lang="de-DE" sz="20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Nach der Gruppenphase: max. je 10 Minuten für die Vorstellung der Ergebnisse durch den Gruppenmoderator (Zeit einplanen für Rückfragen aus dem Plenum)</a:t>
            </a:r>
            <a:endParaRPr lang="de-DE" altLang="de-DE" sz="2000" dirty="0">
              <a:solidFill>
                <a:schemeClr val="tx1"/>
              </a:solidFill>
              <a:latin typeface="+mn-lt"/>
            </a:endParaRPr>
          </a:p>
          <a:p>
            <a:pPr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Font typeface="Wingdings" panose="05000000000000000000" pitchFamily="2" charset="2"/>
              <a:buChar char="§"/>
            </a:pPr>
            <a:endParaRPr lang="de-DE" altLang="de-DE" sz="2000" dirty="0">
              <a:solidFill>
                <a:schemeClr val="tx1"/>
              </a:solidFill>
              <a:latin typeface="+mn-lt"/>
            </a:endParaRPr>
          </a:p>
          <a:p>
            <a:pPr marL="457200" lvl="1" indent="0" eaLnBrk="1" hangingPunct="1">
              <a:lnSpc>
                <a:spcPct val="120000"/>
              </a:lnSpc>
              <a:spcBef>
                <a:spcPts val="3600"/>
              </a:spcBef>
              <a:spcAft>
                <a:spcPts val="0"/>
              </a:spcAft>
              <a:buClr>
                <a:srgbClr val="FF6600"/>
              </a:buClr>
              <a:buSzPct val="100000"/>
              <a:buNone/>
            </a:pPr>
            <a:endParaRPr lang="de-DE" altLang="de-DE" sz="1600" dirty="0">
              <a:solidFill>
                <a:schemeClr val="tx1"/>
              </a:solidFill>
              <a:latin typeface="+mn-lt"/>
            </a:endParaRPr>
          </a:p>
          <a:p>
            <a:pPr marL="0" indent="0" eaLnBrk="1" hangingPunct="1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FF6600"/>
              </a:buClr>
              <a:buSzPct val="100000"/>
              <a:buNone/>
            </a:pPr>
            <a:endParaRPr lang="de-DE" altLang="de-DE" sz="2000" dirty="0">
              <a:solidFill>
                <a:schemeClr val="tx1"/>
              </a:solidFill>
              <a:latin typeface="+mn-lt"/>
            </a:endParaRP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Blip>
                <a:blip r:embed="rId2"/>
              </a:buBlip>
            </a:pPr>
            <a:endParaRPr lang="de-DE" altLang="de-DE" sz="1800" dirty="0"/>
          </a:p>
        </p:txBody>
      </p:sp>
    </p:spTree>
    <p:extLst>
      <p:ext uri="{BB962C8B-B14F-4D97-AF65-F5344CB8AC3E}">
        <p14:creationId xmlns:p14="http://schemas.microsoft.com/office/powerpoint/2010/main" val="505341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BE64DC1-F8B2-4ABB-81D4-696B85FFCD6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962758"/>
            <a:ext cx="8229600" cy="3656134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de-DE" sz="738" dirty="0"/>
              <a:t>                            </a:t>
            </a:r>
          </a:p>
          <a:p>
            <a:pPr>
              <a:defRPr/>
            </a:pPr>
            <a:endParaRPr lang="de-DE" sz="1662" dirty="0"/>
          </a:p>
          <a:p>
            <a:pPr>
              <a:defRPr/>
            </a:pPr>
            <a:endParaRPr lang="de-DE" sz="1662" dirty="0"/>
          </a:p>
          <a:p>
            <a:pPr marL="0" indent="0">
              <a:buNone/>
              <a:defRPr/>
            </a:pPr>
            <a:r>
              <a:rPr lang="de-DE" sz="1662" dirty="0"/>
              <a:t> </a:t>
            </a:r>
          </a:p>
        </p:txBody>
      </p:sp>
      <p:sp>
        <p:nvSpPr>
          <p:cNvPr id="16387" name="Textfeld 2">
            <a:extLst>
              <a:ext uri="{FF2B5EF4-FFF2-40B4-BE49-F238E27FC236}">
                <a16:creationId xmlns:a16="http://schemas.microsoft.com/office/drawing/2014/main" id="{1B877B87-7EA6-42C9-BD97-9DB42D8E5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889" y="370743"/>
            <a:ext cx="4608634" cy="404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3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8" name="Rechteck 6">
            <a:extLst>
              <a:ext uri="{FF2B5EF4-FFF2-40B4-BE49-F238E27FC236}">
                <a16:creationId xmlns:a16="http://schemas.microsoft.com/office/drawing/2014/main" id="{80E91B57-4634-489E-8C56-EA45266B0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6246"/>
            <a:ext cx="9264767" cy="496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chemeClr val="tx1"/>
                </a:solidFill>
                <a:latin typeface="+mn-lt"/>
              </a:rPr>
              <a:t>Gruppe 1: Qualitätsstandards/Flexibilitätsanforderungen</a:t>
            </a:r>
          </a:p>
        </p:txBody>
      </p:sp>
      <p:sp>
        <p:nvSpPr>
          <p:cNvPr id="16389" name="Rechteck 7">
            <a:extLst>
              <a:ext uri="{FF2B5EF4-FFF2-40B4-BE49-F238E27FC236}">
                <a16:creationId xmlns:a16="http://schemas.microsoft.com/office/drawing/2014/main" id="{EAEB6718-3A99-448C-9D94-86E0BDADE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569" y="1124744"/>
            <a:ext cx="8768862" cy="5123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7188" indent="-357188"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marL="0" indent="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FF6600"/>
              </a:buClr>
              <a:buSzPct val="90000"/>
              <a:buNone/>
            </a:pPr>
            <a:r>
              <a:rPr lang="de-DE" altLang="de-DE" sz="1800" b="1" dirty="0">
                <a:solidFill>
                  <a:schemeClr val="tx1"/>
                </a:solidFill>
                <a:latin typeface="+mn-lt"/>
              </a:rPr>
              <a:t>Offene Fragen und Diskussionspunkte aus der Expertise:</a:t>
            </a:r>
            <a:endParaRPr lang="de-DE" sz="1800" dirty="0"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FF6600"/>
              </a:buClr>
              <a:buSzPct val="90000"/>
              <a:buFont typeface="Wingdings" panose="05000000000000000000" pitchFamily="2" charset="2"/>
              <a:buChar char="§"/>
            </a:pPr>
            <a:r>
              <a:rPr lang="de-DE" sz="18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Welche Fachstandards? </a:t>
            </a:r>
            <a:r>
              <a:rPr lang="de-DE" sz="1800" i="1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DE" sz="1800" i="1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S3-Leitlinen angepasst an Stadien der Demenz, </a:t>
            </a:r>
            <a:br>
              <a:rPr lang="de-DE" sz="1800" i="1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i="1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PIM-Listen, fachliche Vorgaben für Case-Management; Einigung auf Minimalstandard ist zu vermeiden!)</a:t>
            </a:r>
            <a:r>
              <a:rPr lang="de-DE" sz="18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FF6600"/>
              </a:buClr>
              <a:buSzPct val="90000"/>
              <a:buFont typeface="Wingdings" panose="05000000000000000000" pitchFamily="2" charset="2"/>
              <a:buChar char="§"/>
            </a:pPr>
            <a:r>
              <a:rPr lang="de-DE" sz="18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Datenaustausch zwischen den Beteiligten? </a:t>
            </a:r>
            <a:r>
              <a:rPr lang="de-DE" sz="1800" i="1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(Sektorenübergreifende Dokumentation, möglichst digitales Format, Berücksichtigung Datenschutz, </a:t>
            </a:r>
            <a:r>
              <a:rPr lang="de-DE" sz="1800" i="1" dirty="0" err="1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MmD</a:t>
            </a:r>
            <a:r>
              <a:rPr lang="de-DE" sz="1800" i="1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bzw. Angehörigen sind am Datenaustausch beteiligt)</a:t>
            </a:r>
          </a:p>
          <a:p>
            <a:pPr lvl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FF6600"/>
              </a:buClr>
              <a:buSzPct val="90000"/>
              <a:buFont typeface="Wingdings" panose="05000000000000000000" pitchFamily="2" charset="2"/>
              <a:buChar char="§"/>
            </a:pPr>
            <a:r>
              <a:rPr lang="de-DE" sz="18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Berücksichtigung regionaler Bedingungen? </a:t>
            </a:r>
            <a:r>
              <a:rPr lang="de-DE" sz="1800" i="1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(Angebotsstruktur v. a. im ländlichen Bereich defizitär, Fachkräftemangel führt zur Angebotsverknappung)</a:t>
            </a:r>
          </a:p>
          <a:p>
            <a:pPr lvl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FF6600"/>
              </a:buClr>
              <a:buSzPct val="90000"/>
              <a:buFont typeface="Symbol" panose="05050102010706020507" pitchFamily="18" charset="2"/>
              <a:buChar char="-"/>
            </a:pPr>
            <a:endParaRPr lang="de-DE" sz="1400" dirty="0"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None/>
            </a:pPr>
            <a:endParaRPr lang="de-DE" altLang="de-DE" sz="1800" dirty="0"/>
          </a:p>
        </p:txBody>
      </p:sp>
    </p:spTree>
    <p:extLst>
      <p:ext uri="{BB962C8B-B14F-4D97-AF65-F5344CB8AC3E}">
        <p14:creationId xmlns:p14="http://schemas.microsoft.com/office/powerpoint/2010/main" val="4175262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BE64DC1-F8B2-4ABB-81D4-696B85FFCD6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962758"/>
            <a:ext cx="8229600" cy="3656134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de-DE" sz="738" dirty="0"/>
              <a:t>                            </a:t>
            </a:r>
          </a:p>
          <a:p>
            <a:pPr>
              <a:defRPr/>
            </a:pPr>
            <a:endParaRPr lang="de-DE" sz="1662" dirty="0"/>
          </a:p>
          <a:p>
            <a:pPr>
              <a:defRPr/>
            </a:pPr>
            <a:endParaRPr lang="de-DE" sz="1662" dirty="0"/>
          </a:p>
          <a:p>
            <a:pPr marL="0" indent="0">
              <a:buNone/>
              <a:defRPr/>
            </a:pPr>
            <a:r>
              <a:rPr lang="de-DE" sz="1662" dirty="0"/>
              <a:t> </a:t>
            </a:r>
          </a:p>
        </p:txBody>
      </p:sp>
      <p:sp>
        <p:nvSpPr>
          <p:cNvPr id="16387" name="Textfeld 2">
            <a:extLst>
              <a:ext uri="{FF2B5EF4-FFF2-40B4-BE49-F238E27FC236}">
                <a16:creationId xmlns:a16="http://schemas.microsoft.com/office/drawing/2014/main" id="{1B877B87-7EA6-42C9-BD97-9DB42D8E5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889" y="370743"/>
            <a:ext cx="4608634" cy="404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3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8" name="Rechteck 6">
            <a:extLst>
              <a:ext uri="{FF2B5EF4-FFF2-40B4-BE49-F238E27FC236}">
                <a16:creationId xmlns:a16="http://schemas.microsoft.com/office/drawing/2014/main" id="{80E91B57-4634-489E-8C56-EA45266B0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6246"/>
            <a:ext cx="9264767" cy="496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chemeClr val="tx1"/>
                </a:solidFill>
                <a:latin typeface="+mn-lt"/>
              </a:rPr>
              <a:t>Gruppe 2: Rolle von Steuerung</a:t>
            </a:r>
          </a:p>
        </p:txBody>
      </p:sp>
      <p:sp>
        <p:nvSpPr>
          <p:cNvPr id="16389" name="Rechteck 7">
            <a:extLst>
              <a:ext uri="{FF2B5EF4-FFF2-40B4-BE49-F238E27FC236}">
                <a16:creationId xmlns:a16="http://schemas.microsoft.com/office/drawing/2014/main" id="{EAEB6718-3A99-448C-9D94-86E0BDADE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92" y="1101969"/>
            <a:ext cx="8768862" cy="4329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7188" indent="-357188" eaLnBrk="0" hangingPunct="0">
              <a:spcBef>
                <a:spcPct val="20000"/>
              </a:spcBef>
              <a:buChar char="•"/>
              <a:defRPr sz="3200">
                <a:solidFill>
                  <a:srgbClr val="333399"/>
                </a:solidFill>
                <a:latin typeface="Lucida Sans Unicode" panose="020B0602030504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333399"/>
                </a:solidFill>
                <a:latin typeface="Lucida Sans Unicode" panose="020B0602030504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333399"/>
                </a:solidFill>
                <a:latin typeface="Lucida Sans Unicode" panose="020B0602030504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333399"/>
                </a:solidFill>
                <a:latin typeface="Lucida Sans Unicode" panose="020B0602030504020204" pitchFamily="34" charset="0"/>
              </a:defRPr>
            </a:lvl9pPr>
          </a:lstStyle>
          <a:p>
            <a:pPr marL="0" lvl="1" indent="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FF6600"/>
              </a:buClr>
              <a:buSzPct val="90000"/>
              <a:buNone/>
            </a:pPr>
            <a:r>
              <a:rPr lang="de-DE" altLang="de-DE" sz="1800" b="1" dirty="0">
                <a:solidFill>
                  <a:schemeClr val="tx1"/>
                </a:solidFill>
                <a:latin typeface="+mn-lt"/>
              </a:rPr>
              <a:t>Offene Fragen und Diskussionspunkte aus der Expertise:</a:t>
            </a:r>
            <a:endParaRPr lang="de-DE" sz="1800" dirty="0">
              <a:solidFill>
                <a:schemeClr val="tx1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FF6600"/>
              </a:buClr>
              <a:buSzPct val="90000"/>
              <a:buFont typeface="Wingdings" panose="05000000000000000000" pitchFamily="2" charset="2"/>
              <a:buChar char="§"/>
            </a:pPr>
            <a:r>
              <a:rPr lang="de-DE" sz="18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Lotsenfunktion notwendig? Ggf. durch wen zu leisten? </a:t>
            </a:r>
            <a:r>
              <a:rPr lang="de-DE" sz="1800" i="1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(je nach Region: engagierter Akteur mit Fachexpertise; </a:t>
            </a:r>
            <a:r>
              <a:rPr lang="de-DE" sz="1800" i="1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zu klären: </a:t>
            </a:r>
            <a:r>
              <a:rPr lang="de-DE" sz="1800" i="1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Rolle der Kommunen? Rolle des Hausarztes / der Hausärztin?)</a:t>
            </a:r>
          </a:p>
          <a:p>
            <a:pPr lvl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FF6600"/>
              </a:buClr>
              <a:buSzPct val="90000"/>
              <a:buFont typeface="Wingdings" panose="05000000000000000000" pitchFamily="2" charset="2"/>
              <a:buChar char="§"/>
            </a:pPr>
            <a:r>
              <a:rPr lang="de-DE" sz="18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Aufgaben von Steuerung? </a:t>
            </a:r>
            <a:r>
              <a:rPr lang="de-DE" sz="1800" i="1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(Schwerpunkt auf sozial-pflegerischen Leistungen; Ablaufplan mit Regelterminen)</a:t>
            </a:r>
          </a:p>
          <a:p>
            <a:pPr lvl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FF6600"/>
              </a:buClr>
              <a:buSzPct val="90000"/>
              <a:buFont typeface="Wingdings" panose="05000000000000000000" pitchFamily="2" charset="2"/>
              <a:buChar char="§"/>
            </a:pPr>
            <a:r>
              <a:rPr lang="de-DE" sz="1800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Umgang mit flexiblem Einstieg in den Versorgungspfad? </a:t>
            </a:r>
            <a:r>
              <a:rPr lang="de-DE" sz="1800" i="1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(Erstkontakt erfolgt in verschiedenen Stadien der Demenz und bei unterschiedlichen Instanzen wie Beratungsstellen, Hausarztpraxis usw.)</a:t>
            </a:r>
          </a:p>
          <a:p>
            <a:pPr marL="0" indent="0" eaLnBrk="1" hangingPunct="1">
              <a:spcBef>
                <a:spcPts val="600"/>
              </a:spcBef>
              <a:spcAft>
                <a:spcPts val="1200"/>
              </a:spcAft>
              <a:buNone/>
            </a:pPr>
            <a:endParaRPr lang="de-DE" altLang="de-DE" sz="1800" dirty="0"/>
          </a:p>
        </p:txBody>
      </p:sp>
    </p:spTree>
    <p:extLst>
      <p:ext uri="{BB962C8B-B14F-4D97-AF65-F5344CB8AC3E}">
        <p14:creationId xmlns:p14="http://schemas.microsoft.com/office/powerpoint/2010/main" val="1826979039"/>
      </p:ext>
    </p:extLst>
  </p:cSld>
  <p:clrMapOvr>
    <a:masterClrMapping/>
  </p:clrMapOvr>
</p:sld>
</file>

<file path=ppt/theme/theme1.xml><?xml version="1.0" encoding="utf-8"?>
<a:theme xmlns:a="http://schemas.openxmlformats.org/drawingml/2006/main" name="HBS Technik und Pflege iso-KDA">
  <a:themeElements>
    <a:clrScheme name="Angebotspräsentation PINGUIN begleit Evaluation 2008 10 23 FV 1 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3994"/>
      </a:accent1>
      <a:accent2>
        <a:srgbClr val="F69300"/>
      </a:accent2>
      <a:accent3>
        <a:srgbClr val="FFFFFF"/>
      </a:accent3>
      <a:accent4>
        <a:srgbClr val="000000"/>
      </a:accent4>
      <a:accent5>
        <a:srgbClr val="AAAEC8"/>
      </a:accent5>
      <a:accent6>
        <a:srgbClr val="DF8500"/>
      </a:accent6>
      <a:hlink>
        <a:srgbClr val="008B2C"/>
      </a:hlink>
      <a:folHlink>
        <a:srgbClr val="B2B2B2"/>
      </a:folHlink>
    </a:clrScheme>
    <a:fontScheme name="Angebotspräsentation PINGUIN begleit Evaluation 2008 10 23 FV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>
            <a:alpha val="24001"/>
          </a:srgbClr>
        </a:solidFill>
        <a:ln w="9525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1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>
            <a:alpha val="24001"/>
          </a:srgbClr>
        </a:solidFill>
        <a:ln w="9525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1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ngebotspräsentation PINGUIN begleit Evaluation 2008 10 23 FV 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gebotspräsentation PINGUIN begleit Evaluation 2008 10 23 FV 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gebotspräsentation PINGUIN begleit Evaluation 2008 10 23 FV 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gebotspräsentation PINGUIN begleit Evaluation 2008 10 23 FV 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gebotspräsentation PINGUIN begleit Evaluation 2008 10 23 FV 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gebotspräsentation PINGUIN begleit Evaluation 2008 10 23 FV 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gebotspräsentation PINGUIN begleit Evaluation 2008 10 23 FV 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gebotspräsentation PINGUIN begleit Evaluation 2008 10 23 FV 1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3994"/>
        </a:accent1>
        <a:accent2>
          <a:srgbClr val="F69300"/>
        </a:accent2>
        <a:accent3>
          <a:srgbClr val="FFFFFF"/>
        </a:accent3>
        <a:accent4>
          <a:srgbClr val="000000"/>
        </a:accent4>
        <a:accent5>
          <a:srgbClr val="AAAEC8"/>
        </a:accent5>
        <a:accent6>
          <a:srgbClr val="DF8500"/>
        </a:accent6>
        <a:hlink>
          <a:srgbClr val="008B2C"/>
        </a:hlink>
        <a:folHlink>
          <a:srgbClr val="E300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gebotspräsentation PINGUIN begleit Evaluation 2008 10 23 FV 1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3994"/>
        </a:accent1>
        <a:accent2>
          <a:srgbClr val="F69300"/>
        </a:accent2>
        <a:accent3>
          <a:srgbClr val="FFFFFF"/>
        </a:accent3>
        <a:accent4>
          <a:srgbClr val="000000"/>
        </a:accent4>
        <a:accent5>
          <a:srgbClr val="AAAEC8"/>
        </a:accent5>
        <a:accent6>
          <a:srgbClr val="DF8500"/>
        </a:accent6>
        <a:hlink>
          <a:srgbClr val="008B2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706</Words>
  <Application>Microsoft Office PowerPoint</Application>
  <PresentationFormat>Bildschirmpräsentation (4:3)</PresentationFormat>
  <Paragraphs>125</Paragraphs>
  <Slides>16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1" baseType="lpstr">
      <vt:lpstr>Arial</vt:lpstr>
      <vt:lpstr>Lucida Sans Unicode</vt:lpstr>
      <vt:lpstr>Symbol</vt:lpstr>
      <vt:lpstr>Wingdings</vt:lpstr>
      <vt:lpstr>HBS Technik und Pflege iso-KDA</vt:lpstr>
      <vt:lpstr>       Workshop Versorgungspfad  Einführung in die Gruppenarbeit      16. Mai 2023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Versorgungspfad  Protokollvorlage für die Gruppenarbeit      16. Mai 2023</dc:title>
  <dc:subject/>
  <dc:creator>Sabine Kirchen-Peters</dc:creator>
  <cp:lastModifiedBy>Sabine Kirchen-Peters</cp:lastModifiedBy>
  <cp:revision>12</cp:revision>
  <cp:lastPrinted>2023-05-08T14:38:46Z</cp:lastPrinted>
  <dcterms:created xsi:type="dcterms:W3CDTF">2023-05-02T10:29:08Z</dcterms:created>
  <dcterms:modified xsi:type="dcterms:W3CDTF">2023-05-16T09:29:09Z</dcterms:modified>
</cp:coreProperties>
</file>