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4"/>
  </p:notesMasterIdLst>
  <p:handoutMasterIdLst>
    <p:handoutMasterId r:id="rId25"/>
  </p:handoutMasterIdLst>
  <p:sldIdLst>
    <p:sldId id="256" r:id="rId2"/>
    <p:sldId id="327" r:id="rId3"/>
    <p:sldId id="339" r:id="rId4"/>
    <p:sldId id="340" r:id="rId5"/>
    <p:sldId id="371" r:id="rId6"/>
    <p:sldId id="372" r:id="rId7"/>
    <p:sldId id="373" r:id="rId8"/>
    <p:sldId id="374" r:id="rId9"/>
    <p:sldId id="381" r:id="rId10"/>
    <p:sldId id="382" r:id="rId11"/>
    <p:sldId id="383" r:id="rId12"/>
    <p:sldId id="384" r:id="rId13"/>
    <p:sldId id="385" r:id="rId14"/>
    <p:sldId id="386" r:id="rId15"/>
    <p:sldId id="388" r:id="rId16"/>
    <p:sldId id="387" r:id="rId17"/>
    <p:sldId id="375" r:id="rId18"/>
    <p:sldId id="376" r:id="rId19"/>
    <p:sldId id="377" r:id="rId20"/>
    <p:sldId id="379" r:id="rId21"/>
    <p:sldId id="380" r:id="rId22"/>
    <p:sldId id="367" r:id="rId23"/>
  </p:sldIdLst>
  <p:sldSz cx="9144000" cy="6858000" type="screen4x3"/>
  <p:notesSz cx="6797675" cy="9926638"/>
  <p:defaultTextStyle>
    <a:defPPr>
      <a:defRPr lang="de-DE"/>
    </a:defPPr>
    <a:lvl1pPr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1pPr>
    <a:lvl2pPr marL="4572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2pPr>
    <a:lvl3pPr marL="9144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3pPr>
    <a:lvl4pPr marL="13716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4pPr>
    <a:lvl5pPr marL="18288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5pPr>
    <a:lvl6pPr marL="2286000" algn="l" defTabSz="914400" rtl="0" eaLnBrk="1" latinLnBrk="0" hangingPunct="1">
      <a:defRPr sz="2200" kern="1200">
        <a:solidFill>
          <a:srgbClr val="000000"/>
        </a:solidFill>
        <a:latin typeface="Arial" charset="0"/>
        <a:ea typeface="+mn-ea"/>
        <a:cs typeface="+mn-cs"/>
      </a:defRPr>
    </a:lvl6pPr>
    <a:lvl7pPr marL="2743200" algn="l" defTabSz="914400" rtl="0" eaLnBrk="1" latinLnBrk="0" hangingPunct="1">
      <a:defRPr sz="2200" kern="1200">
        <a:solidFill>
          <a:srgbClr val="000000"/>
        </a:solidFill>
        <a:latin typeface="Arial" charset="0"/>
        <a:ea typeface="+mn-ea"/>
        <a:cs typeface="+mn-cs"/>
      </a:defRPr>
    </a:lvl7pPr>
    <a:lvl8pPr marL="3200400" algn="l" defTabSz="914400" rtl="0" eaLnBrk="1" latinLnBrk="0" hangingPunct="1">
      <a:defRPr sz="2200" kern="1200">
        <a:solidFill>
          <a:srgbClr val="000000"/>
        </a:solidFill>
        <a:latin typeface="Arial" charset="0"/>
        <a:ea typeface="+mn-ea"/>
        <a:cs typeface="+mn-cs"/>
      </a:defRPr>
    </a:lvl8pPr>
    <a:lvl9pPr marL="3657600" algn="l" defTabSz="914400" rtl="0" eaLnBrk="1" latinLnBrk="0" hangingPunct="1">
      <a:defRPr sz="22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2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800080"/>
    <a:srgbClr val="00518E"/>
    <a:srgbClr val="003994"/>
    <a:srgbClr val="7F7F7F"/>
    <a:srgbClr val="3F3F3F"/>
    <a:srgbClr val="6C006C"/>
    <a:srgbClr val="006664"/>
    <a:srgbClr val="008080"/>
    <a:srgbClr val="D9F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1" autoAdjust="0"/>
    <p:restoredTop sz="94559" autoAdjust="0"/>
  </p:normalViewPr>
  <p:slideViewPr>
    <p:cSldViewPr>
      <p:cViewPr varScale="1">
        <p:scale>
          <a:sx n="78" d="100"/>
          <a:sy n="78" d="100"/>
        </p:scale>
        <p:origin x="1915" y="48"/>
      </p:cViewPr>
      <p:guideLst>
        <p:guide orient="horz" pos="2160"/>
        <p:guide pos="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16" y="-67"/>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1"/>
            <a:ext cx="2944958" cy="496493"/>
          </a:xfrm>
          <a:prstGeom prst="rect">
            <a:avLst/>
          </a:prstGeom>
          <a:noFill/>
          <a:ln w="9525">
            <a:noFill/>
            <a:miter lim="800000"/>
            <a:headEnd/>
            <a:tailEnd/>
          </a:ln>
          <a:effectLst/>
        </p:spPr>
        <p:txBody>
          <a:bodyPr vert="horz" wrap="square" lIns="92975" tIns="46488" rIns="92975" bIns="46488" numCol="1" anchor="t" anchorCtr="0" compatLnSpc="1">
            <a:prstTxWarp prst="textNoShape">
              <a:avLst/>
            </a:prstTxWarp>
          </a:bodyPr>
          <a:lstStyle>
            <a:lvl1pP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96259" name="Rectangle 3"/>
          <p:cNvSpPr>
            <a:spLocks noGrp="1" noChangeArrowheads="1"/>
          </p:cNvSpPr>
          <p:nvPr>
            <p:ph type="dt" sz="quarter" idx="1"/>
          </p:nvPr>
        </p:nvSpPr>
        <p:spPr bwMode="auto">
          <a:xfrm>
            <a:off x="3851098" y="1"/>
            <a:ext cx="2944958" cy="496493"/>
          </a:xfrm>
          <a:prstGeom prst="rect">
            <a:avLst/>
          </a:prstGeom>
          <a:noFill/>
          <a:ln w="9525">
            <a:noFill/>
            <a:miter lim="800000"/>
            <a:headEnd/>
            <a:tailEnd/>
          </a:ln>
          <a:effectLst/>
        </p:spPr>
        <p:txBody>
          <a:bodyPr vert="horz" wrap="square" lIns="92975" tIns="46488" rIns="92975" bIns="46488" numCol="1" anchor="t" anchorCtr="0" compatLnSpc="1">
            <a:prstTxWarp prst="textNoShape">
              <a:avLst/>
            </a:prstTxWarp>
          </a:bodyPr>
          <a:lstStyle>
            <a:lvl1pPr algn="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96260" name="Rectangle 4"/>
          <p:cNvSpPr>
            <a:spLocks noGrp="1" noChangeArrowheads="1"/>
          </p:cNvSpPr>
          <p:nvPr>
            <p:ph type="ftr" sz="quarter" idx="2"/>
          </p:nvPr>
        </p:nvSpPr>
        <p:spPr bwMode="auto">
          <a:xfrm>
            <a:off x="0" y="9428534"/>
            <a:ext cx="2944958" cy="496493"/>
          </a:xfrm>
          <a:prstGeom prst="rect">
            <a:avLst/>
          </a:prstGeom>
          <a:noFill/>
          <a:ln w="9525">
            <a:noFill/>
            <a:miter lim="800000"/>
            <a:headEnd/>
            <a:tailEnd/>
          </a:ln>
          <a:effectLst/>
        </p:spPr>
        <p:txBody>
          <a:bodyPr vert="horz" wrap="square" lIns="92975" tIns="46488" rIns="92975" bIns="46488" numCol="1" anchor="b" anchorCtr="0" compatLnSpc="1">
            <a:prstTxWarp prst="textNoShape">
              <a:avLst/>
            </a:prstTxWarp>
          </a:bodyPr>
          <a:lstStyle>
            <a:lvl1pP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96261" name="Rectangle 5"/>
          <p:cNvSpPr>
            <a:spLocks noGrp="1" noChangeArrowheads="1"/>
          </p:cNvSpPr>
          <p:nvPr>
            <p:ph type="sldNum" sz="quarter" idx="3"/>
          </p:nvPr>
        </p:nvSpPr>
        <p:spPr bwMode="auto">
          <a:xfrm>
            <a:off x="3851098" y="9428534"/>
            <a:ext cx="2944958" cy="496493"/>
          </a:xfrm>
          <a:prstGeom prst="rect">
            <a:avLst/>
          </a:prstGeom>
          <a:noFill/>
          <a:ln w="9525">
            <a:noFill/>
            <a:miter lim="800000"/>
            <a:headEnd/>
            <a:tailEnd/>
          </a:ln>
          <a:effectLst/>
        </p:spPr>
        <p:txBody>
          <a:bodyPr vert="horz" wrap="square" lIns="92975" tIns="46488" rIns="92975" bIns="46488" numCol="1" anchor="b" anchorCtr="0" compatLnSpc="1">
            <a:prstTxWarp prst="textNoShape">
              <a:avLst/>
            </a:prstTxWarp>
          </a:bodyPr>
          <a:lstStyle>
            <a:lvl1pPr algn="r" eaLnBrk="1" hangingPunct="1">
              <a:lnSpc>
                <a:spcPct val="100000"/>
              </a:lnSpc>
              <a:spcBef>
                <a:spcPct val="0"/>
              </a:spcBef>
              <a:buClrTx/>
              <a:buSzTx/>
              <a:buFontTx/>
              <a:buNone/>
              <a:defRPr sz="1200" b="0">
                <a:solidFill>
                  <a:schemeClr val="tx1"/>
                </a:solidFill>
              </a:defRPr>
            </a:lvl1pPr>
          </a:lstStyle>
          <a:p>
            <a:pPr>
              <a:defRPr/>
            </a:pPr>
            <a:fld id="{894BE6A5-50EE-4AC4-9A8A-E1433822DDC9}" type="slidenum">
              <a:rPr lang="de-DE"/>
              <a:pPr>
                <a:defRPr/>
              </a:pPr>
              <a:t>‹Nr.›</a:t>
            </a:fld>
            <a:endParaRPr lang="de-DE"/>
          </a:p>
        </p:txBody>
      </p:sp>
    </p:spTree>
    <p:extLst>
      <p:ext uri="{BB962C8B-B14F-4D97-AF65-F5344CB8AC3E}">
        <p14:creationId xmlns:p14="http://schemas.microsoft.com/office/powerpoint/2010/main" val="40407832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1"/>
            <a:ext cx="2944958" cy="496493"/>
          </a:xfrm>
          <a:prstGeom prst="rect">
            <a:avLst/>
          </a:prstGeom>
          <a:noFill/>
          <a:ln w="9525">
            <a:noFill/>
            <a:miter lim="800000"/>
            <a:headEnd/>
            <a:tailEnd/>
          </a:ln>
          <a:effectLst/>
        </p:spPr>
        <p:txBody>
          <a:bodyPr vert="horz" wrap="square" lIns="92975" tIns="46488" rIns="92975" bIns="46488" numCol="1" anchor="t" anchorCtr="0" compatLnSpc="1">
            <a:prstTxWarp prst="textNoShape">
              <a:avLst/>
            </a:prstTxWarp>
          </a:bodyPr>
          <a:lstStyle>
            <a:lvl1pP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45059" name="Rectangle 3"/>
          <p:cNvSpPr>
            <a:spLocks noGrp="1" noChangeArrowheads="1"/>
          </p:cNvSpPr>
          <p:nvPr>
            <p:ph type="dt" idx="1"/>
          </p:nvPr>
        </p:nvSpPr>
        <p:spPr bwMode="auto">
          <a:xfrm>
            <a:off x="3851098" y="1"/>
            <a:ext cx="2944958" cy="496493"/>
          </a:xfrm>
          <a:prstGeom prst="rect">
            <a:avLst/>
          </a:prstGeom>
          <a:noFill/>
          <a:ln w="9525">
            <a:noFill/>
            <a:miter lim="800000"/>
            <a:headEnd/>
            <a:tailEnd/>
          </a:ln>
          <a:effectLst/>
        </p:spPr>
        <p:txBody>
          <a:bodyPr vert="horz" wrap="square" lIns="92975" tIns="46488" rIns="92975" bIns="46488" numCol="1" anchor="t" anchorCtr="0" compatLnSpc="1">
            <a:prstTxWarp prst="textNoShape">
              <a:avLst/>
            </a:prstTxWarp>
          </a:bodyPr>
          <a:lstStyle>
            <a:lvl1pPr algn="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1536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5"/>
          <p:cNvSpPr>
            <a:spLocks noGrp="1" noChangeArrowheads="1"/>
          </p:cNvSpPr>
          <p:nvPr>
            <p:ph type="body" sz="quarter" idx="3"/>
          </p:nvPr>
        </p:nvSpPr>
        <p:spPr bwMode="auto">
          <a:xfrm>
            <a:off x="679607" y="4715073"/>
            <a:ext cx="5438464" cy="4466825"/>
          </a:xfrm>
          <a:prstGeom prst="rect">
            <a:avLst/>
          </a:prstGeom>
          <a:noFill/>
          <a:ln w="9525">
            <a:noFill/>
            <a:miter lim="800000"/>
            <a:headEnd/>
            <a:tailEnd/>
          </a:ln>
          <a:effectLst/>
        </p:spPr>
        <p:txBody>
          <a:bodyPr vert="horz" wrap="square" lIns="92975" tIns="46488" rIns="92975" bIns="46488"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45062" name="Rectangle 6"/>
          <p:cNvSpPr>
            <a:spLocks noGrp="1" noChangeArrowheads="1"/>
          </p:cNvSpPr>
          <p:nvPr>
            <p:ph type="ftr" sz="quarter" idx="4"/>
          </p:nvPr>
        </p:nvSpPr>
        <p:spPr bwMode="auto">
          <a:xfrm>
            <a:off x="0" y="9428534"/>
            <a:ext cx="2944958" cy="496493"/>
          </a:xfrm>
          <a:prstGeom prst="rect">
            <a:avLst/>
          </a:prstGeom>
          <a:noFill/>
          <a:ln w="9525">
            <a:noFill/>
            <a:miter lim="800000"/>
            <a:headEnd/>
            <a:tailEnd/>
          </a:ln>
          <a:effectLst/>
        </p:spPr>
        <p:txBody>
          <a:bodyPr vert="horz" wrap="square" lIns="92975" tIns="46488" rIns="92975" bIns="46488" numCol="1" anchor="b" anchorCtr="0" compatLnSpc="1">
            <a:prstTxWarp prst="textNoShape">
              <a:avLst/>
            </a:prstTxWarp>
          </a:bodyPr>
          <a:lstStyle>
            <a:lvl1pPr eaLnBrk="1" hangingPunct="1">
              <a:lnSpc>
                <a:spcPct val="100000"/>
              </a:lnSpc>
              <a:spcBef>
                <a:spcPct val="0"/>
              </a:spcBef>
              <a:buClrTx/>
              <a:buSzTx/>
              <a:buFontTx/>
              <a:buNone/>
              <a:defRPr sz="1200" b="0">
                <a:solidFill>
                  <a:schemeClr val="tx1"/>
                </a:solidFill>
              </a:defRPr>
            </a:lvl1pPr>
          </a:lstStyle>
          <a:p>
            <a:pPr>
              <a:defRPr/>
            </a:pPr>
            <a:endParaRPr lang="de-DE"/>
          </a:p>
        </p:txBody>
      </p:sp>
      <p:sp>
        <p:nvSpPr>
          <p:cNvPr id="45063" name="Rectangle 7"/>
          <p:cNvSpPr>
            <a:spLocks noGrp="1" noChangeArrowheads="1"/>
          </p:cNvSpPr>
          <p:nvPr>
            <p:ph type="sldNum" sz="quarter" idx="5"/>
          </p:nvPr>
        </p:nvSpPr>
        <p:spPr bwMode="auto">
          <a:xfrm>
            <a:off x="3851098" y="9428534"/>
            <a:ext cx="2944958" cy="496493"/>
          </a:xfrm>
          <a:prstGeom prst="rect">
            <a:avLst/>
          </a:prstGeom>
          <a:noFill/>
          <a:ln w="9525">
            <a:noFill/>
            <a:miter lim="800000"/>
            <a:headEnd/>
            <a:tailEnd/>
          </a:ln>
          <a:effectLst/>
        </p:spPr>
        <p:txBody>
          <a:bodyPr vert="horz" wrap="square" lIns="92975" tIns="46488" rIns="92975" bIns="46488" numCol="1" anchor="b" anchorCtr="0" compatLnSpc="1">
            <a:prstTxWarp prst="textNoShape">
              <a:avLst/>
            </a:prstTxWarp>
          </a:bodyPr>
          <a:lstStyle>
            <a:lvl1pPr algn="r" eaLnBrk="1" hangingPunct="1">
              <a:lnSpc>
                <a:spcPct val="100000"/>
              </a:lnSpc>
              <a:spcBef>
                <a:spcPct val="0"/>
              </a:spcBef>
              <a:buClrTx/>
              <a:buSzTx/>
              <a:buFontTx/>
              <a:buNone/>
              <a:defRPr sz="1200" b="0">
                <a:solidFill>
                  <a:schemeClr val="tx1"/>
                </a:solidFill>
              </a:defRPr>
            </a:lvl1pPr>
          </a:lstStyle>
          <a:p>
            <a:pPr>
              <a:defRPr/>
            </a:pPr>
            <a:fld id="{8D43E090-C572-4836-9A1C-DEBD6A22AFC9}" type="slidenum">
              <a:rPr lang="de-DE"/>
              <a:pPr>
                <a:defRPr/>
              </a:pPr>
              <a:t>‹Nr.›</a:t>
            </a:fld>
            <a:endParaRPr lang="de-DE"/>
          </a:p>
        </p:txBody>
      </p:sp>
    </p:spTree>
    <p:extLst>
      <p:ext uri="{BB962C8B-B14F-4D97-AF65-F5344CB8AC3E}">
        <p14:creationId xmlns:p14="http://schemas.microsoft.com/office/powerpoint/2010/main" val="322201726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09D47C2-9479-42AD-B56E-FBE707207D0C}" type="slidenum">
              <a:rPr lang="de-DE" smtClean="0"/>
              <a:pPr/>
              <a:t>1</a:t>
            </a:fld>
            <a:endParaRPr lang="de-DE" dirty="0"/>
          </a:p>
        </p:txBody>
      </p:sp>
    </p:spTree>
    <p:extLst>
      <p:ext uri="{BB962C8B-B14F-4D97-AF65-F5344CB8AC3E}">
        <p14:creationId xmlns:p14="http://schemas.microsoft.com/office/powerpoint/2010/main" val="181372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9D47C2-9479-42AD-B56E-FBE707207D0C}" type="slidenum">
              <a:rPr lang="de-DE" smtClean="0"/>
              <a:pPr/>
              <a:t>3</a:t>
            </a:fld>
            <a:endParaRPr lang="de-DE"/>
          </a:p>
        </p:txBody>
      </p:sp>
    </p:spTree>
    <p:extLst>
      <p:ext uri="{BB962C8B-B14F-4D97-AF65-F5344CB8AC3E}">
        <p14:creationId xmlns:p14="http://schemas.microsoft.com/office/powerpoint/2010/main" val="2581141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609D47C2-9479-42AD-B56E-FBE707207D0C}" type="slidenum">
              <a:rPr lang="de-DE" smtClean="0"/>
              <a:pPr/>
              <a:t>4</a:t>
            </a:fld>
            <a:endParaRPr lang="de-DE"/>
          </a:p>
        </p:txBody>
      </p:sp>
    </p:spTree>
    <p:extLst>
      <p:ext uri="{BB962C8B-B14F-4D97-AF65-F5344CB8AC3E}">
        <p14:creationId xmlns:p14="http://schemas.microsoft.com/office/powerpoint/2010/main" val="712776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Europarat:</a:t>
            </a:r>
            <a:r>
              <a:rPr lang="de-DE" baseline="0" dirty="0"/>
              <a:t> </a:t>
            </a:r>
            <a:r>
              <a:rPr lang="de-DE" dirty="0"/>
              <a:t>Integrierte Versorgungspfade=integrated care pathways</a:t>
            </a:r>
          </a:p>
        </p:txBody>
      </p:sp>
      <p:sp>
        <p:nvSpPr>
          <p:cNvPr id="4" name="Fußzeilenplatzhalter 3"/>
          <p:cNvSpPr>
            <a:spLocks noGrp="1"/>
          </p:cNvSpPr>
          <p:nvPr>
            <p:ph type="ftr" sz="quarter" idx="10"/>
          </p:nvPr>
        </p:nvSpPr>
        <p:spPr/>
        <p:txBody>
          <a:bodyPr/>
          <a:lstStyle/>
          <a:p>
            <a:pPr>
              <a:defRPr/>
            </a:pPr>
            <a:endParaRPr lang="de-DE" dirty="0"/>
          </a:p>
        </p:txBody>
      </p:sp>
      <p:sp>
        <p:nvSpPr>
          <p:cNvPr id="5" name="Foliennummernplatzhalter 4"/>
          <p:cNvSpPr>
            <a:spLocks noGrp="1"/>
          </p:cNvSpPr>
          <p:nvPr>
            <p:ph type="sldNum" sz="quarter" idx="11"/>
          </p:nvPr>
        </p:nvSpPr>
        <p:spPr/>
        <p:txBody>
          <a:bodyPr/>
          <a:lstStyle/>
          <a:p>
            <a:pPr>
              <a:defRPr/>
            </a:pPr>
            <a:fld id="{8D43E090-C572-4836-9A1C-DEBD6A22AFC9}" type="slidenum">
              <a:rPr lang="de-DE" smtClean="0"/>
              <a:pPr>
                <a:defRPr/>
              </a:pPr>
              <a:t>10</a:t>
            </a:fld>
            <a:endParaRPr lang="de-DE" dirty="0"/>
          </a:p>
        </p:txBody>
      </p:sp>
    </p:spTree>
    <p:extLst>
      <p:ext uri="{BB962C8B-B14F-4D97-AF65-F5344CB8AC3E}">
        <p14:creationId xmlns:p14="http://schemas.microsoft.com/office/powerpoint/2010/main" val="2576409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ausgewählte Charakteristika</a:t>
            </a:r>
          </a:p>
        </p:txBody>
      </p:sp>
      <p:sp>
        <p:nvSpPr>
          <p:cNvPr id="4" name="Fußzeilenplatzhalter 3"/>
          <p:cNvSpPr>
            <a:spLocks noGrp="1"/>
          </p:cNvSpPr>
          <p:nvPr>
            <p:ph type="ftr" sz="quarter" idx="10"/>
          </p:nvPr>
        </p:nvSpPr>
        <p:spPr/>
        <p:txBody>
          <a:bodyPr/>
          <a:lstStyle/>
          <a:p>
            <a:pPr>
              <a:defRPr/>
            </a:pPr>
            <a:endParaRPr lang="de-DE" dirty="0"/>
          </a:p>
        </p:txBody>
      </p:sp>
      <p:sp>
        <p:nvSpPr>
          <p:cNvPr id="5" name="Foliennummernplatzhalter 4"/>
          <p:cNvSpPr>
            <a:spLocks noGrp="1"/>
          </p:cNvSpPr>
          <p:nvPr>
            <p:ph type="sldNum" sz="quarter" idx="11"/>
          </p:nvPr>
        </p:nvSpPr>
        <p:spPr/>
        <p:txBody>
          <a:bodyPr/>
          <a:lstStyle/>
          <a:p>
            <a:pPr>
              <a:defRPr/>
            </a:pPr>
            <a:fld id="{8D43E090-C572-4836-9A1C-DEBD6A22AFC9}" type="slidenum">
              <a:rPr lang="de-DE" smtClean="0"/>
              <a:pPr>
                <a:defRPr/>
              </a:pPr>
              <a:t>12</a:t>
            </a:fld>
            <a:endParaRPr lang="de-DE" dirty="0"/>
          </a:p>
        </p:txBody>
      </p:sp>
    </p:spTree>
    <p:extLst>
      <p:ext uri="{BB962C8B-B14F-4D97-AF65-F5344CB8AC3E}">
        <p14:creationId xmlns:p14="http://schemas.microsoft.com/office/powerpoint/2010/main" val="14302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ußzeilenplatzhalter 3"/>
          <p:cNvSpPr>
            <a:spLocks noGrp="1"/>
          </p:cNvSpPr>
          <p:nvPr>
            <p:ph type="ftr" sz="quarter" idx="10"/>
          </p:nvPr>
        </p:nvSpPr>
        <p:spPr/>
        <p:txBody>
          <a:bodyPr/>
          <a:lstStyle/>
          <a:p>
            <a:pPr>
              <a:defRPr/>
            </a:pPr>
            <a:endParaRPr lang="de-DE" dirty="0"/>
          </a:p>
        </p:txBody>
      </p:sp>
      <p:sp>
        <p:nvSpPr>
          <p:cNvPr id="5" name="Foliennummernplatzhalter 4"/>
          <p:cNvSpPr>
            <a:spLocks noGrp="1"/>
          </p:cNvSpPr>
          <p:nvPr>
            <p:ph type="sldNum" sz="quarter" idx="11"/>
          </p:nvPr>
        </p:nvSpPr>
        <p:spPr/>
        <p:txBody>
          <a:bodyPr/>
          <a:lstStyle/>
          <a:p>
            <a:pPr>
              <a:defRPr/>
            </a:pPr>
            <a:fld id="{8D43E090-C572-4836-9A1C-DEBD6A22AFC9}" type="slidenum">
              <a:rPr lang="de-DE" smtClean="0"/>
              <a:pPr>
                <a:defRPr/>
              </a:pPr>
              <a:t>15</a:t>
            </a:fld>
            <a:endParaRPr lang="de-DE" dirty="0"/>
          </a:p>
        </p:txBody>
      </p:sp>
    </p:spTree>
    <p:extLst>
      <p:ext uri="{BB962C8B-B14F-4D97-AF65-F5344CB8AC3E}">
        <p14:creationId xmlns:p14="http://schemas.microsoft.com/office/powerpoint/2010/main" val="1247497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ußzeilenplatzhalter 3"/>
          <p:cNvSpPr>
            <a:spLocks noGrp="1"/>
          </p:cNvSpPr>
          <p:nvPr>
            <p:ph type="ftr" sz="quarter" idx="10"/>
          </p:nvPr>
        </p:nvSpPr>
        <p:spPr/>
        <p:txBody>
          <a:bodyPr/>
          <a:lstStyle/>
          <a:p>
            <a:pPr>
              <a:defRPr/>
            </a:pPr>
            <a:endParaRPr lang="de-DE"/>
          </a:p>
        </p:txBody>
      </p:sp>
      <p:sp>
        <p:nvSpPr>
          <p:cNvPr id="5" name="Foliennummernplatzhalter 4"/>
          <p:cNvSpPr>
            <a:spLocks noGrp="1"/>
          </p:cNvSpPr>
          <p:nvPr>
            <p:ph type="sldNum" sz="quarter" idx="11"/>
          </p:nvPr>
        </p:nvSpPr>
        <p:spPr/>
        <p:txBody>
          <a:bodyPr/>
          <a:lstStyle/>
          <a:p>
            <a:pPr>
              <a:defRPr/>
            </a:pPr>
            <a:fld id="{8D43E090-C572-4836-9A1C-DEBD6A22AFC9}" type="slidenum">
              <a:rPr lang="de-DE" smtClean="0"/>
              <a:pPr>
                <a:defRPr/>
              </a:pPr>
              <a:t>16</a:t>
            </a:fld>
            <a:endParaRPr lang="de-DE"/>
          </a:p>
        </p:txBody>
      </p:sp>
    </p:spTree>
    <p:extLst>
      <p:ext uri="{BB962C8B-B14F-4D97-AF65-F5344CB8AC3E}">
        <p14:creationId xmlns:p14="http://schemas.microsoft.com/office/powerpoint/2010/main" val="2718432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ußzeilenplatzhalter 3"/>
          <p:cNvSpPr>
            <a:spLocks noGrp="1"/>
          </p:cNvSpPr>
          <p:nvPr>
            <p:ph type="ftr" sz="quarter" idx="10"/>
          </p:nvPr>
        </p:nvSpPr>
        <p:spPr/>
        <p:txBody>
          <a:bodyPr/>
          <a:lstStyle/>
          <a:p>
            <a:pPr>
              <a:defRPr/>
            </a:pPr>
            <a:endParaRPr lang="de-DE"/>
          </a:p>
        </p:txBody>
      </p:sp>
      <p:sp>
        <p:nvSpPr>
          <p:cNvPr id="5" name="Foliennummernplatzhalter 4"/>
          <p:cNvSpPr>
            <a:spLocks noGrp="1"/>
          </p:cNvSpPr>
          <p:nvPr>
            <p:ph type="sldNum" sz="quarter" idx="11"/>
          </p:nvPr>
        </p:nvSpPr>
        <p:spPr/>
        <p:txBody>
          <a:bodyPr/>
          <a:lstStyle/>
          <a:p>
            <a:pPr>
              <a:defRPr/>
            </a:pPr>
            <a:fld id="{8D43E090-C572-4836-9A1C-DEBD6A22AFC9}" type="slidenum">
              <a:rPr lang="de-DE" smtClean="0"/>
              <a:pPr>
                <a:defRPr/>
              </a:pPr>
              <a:t>22</a:t>
            </a:fld>
            <a:endParaRPr lang="de-DE"/>
          </a:p>
        </p:txBody>
      </p:sp>
    </p:spTree>
    <p:extLst>
      <p:ext uri="{BB962C8B-B14F-4D97-AF65-F5344CB8AC3E}">
        <p14:creationId xmlns:p14="http://schemas.microsoft.com/office/powerpoint/2010/main" val="3292176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21588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119813" y="274638"/>
            <a:ext cx="189865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22275" y="274638"/>
            <a:ext cx="5545138"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70573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00FC5D36-0FFD-4393-8589-57AF5AADF382}" type="datetime1">
              <a:rPr lang="de-DE" smtClean="0"/>
              <a:t>15.05.2023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DE159FE-DB2B-4F45-858F-59329943F8C8}" type="slidenum">
              <a:rPr lang="de-DE" smtClean="0"/>
              <a:pPr/>
              <a:t>‹Nr.›</a:t>
            </a:fld>
            <a:endParaRPr lang="de-DE"/>
          </a:p>
        </p:txBody>
      </p:sp>
    </p:spTree>
    <p:extLst>
      <p:ext uri="{BB962C8B-B14F-4D97-AF65-F5344CB8AC3E}">
        <p14:creationId xmlns:p14="http://schemas.microsoft.com/office/powerpoint/2010/main" val="207059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8"/>
          <p:cNvSpPr>
            <a:spLocks noGrp="1" noChangeArrowheads="1"/>
          </p:cNvSpPr>
          <p:nvPr>
            <p:ph type="dt" sz="half" idx="10"/>
          </p:nvPr>
        </p:nvSpPr>
        <p:spPr>
          <a:xfrm>
            <a:off x="539552" y="5949280"/>
            <a:ext cx="1851223" cy="772195"/>
          </a:xfrm>
        </p:spPr>
        <p:txBody>
          <a:bodyPr/>
          <a:lstStyle>
            <a:lvl1pPr>
              <a:defRPr/>
            </a:lvl1pPr>
          </a:lstStyle>
          <a:p>
            <a:pPr>
              <a:defRPr/>
            </a:pPr>
            <a:endParaRPr lang="de-DE" dirty="0"/>
          </a:p>
        </p:txBody>
      </p:sp>
      <p:sp>
        <p:nvSpPr>
          <p:cNvPr id="5" name="Rectangle 49"/>
          <p:cNvSpPr>
            <a:spLocks noGrp="1" noChangeArrowheads="1"/>
          </p:cNvSpPr>
          <p:nvPr>
            <p:ph type="ftr" sz="quarter" idx="11"/>
          </p:nvPr>
        </p:nvSpPr>
        <p:spPr/>
        <p:txBody>
          <a:bodyPr/>
          <a:lstStyle>
            <a:lvl1pPr>
              <a:defRPr sz="1200">
                <a:solidFill>
                  <a:srgbClr val="800080"/>
                </a:solidFill>
              </a:defRPr>
            </a:lvl1pPr>
          </a:lstStyle>
          <a:p>
            <a:pPr>
              <a:defRPr/>
            </a:pPr>
            <a:r>
              <a:rPr lang="de-DE"/>
              <a:t>10.09.2019                                        Porticus Stiftung</a:t>
            </a:r>
            <a:endParaRPr lang="de-DE" dirty="0"/>
          </a:p>
        </p:txBody>
      </p:sp>
    </p:spTree>
    <p:extLst>
      <p:ext uri="{BB962C8B-B14F-4D97-AF65-F5344CB8AC3E}">
        <p14:creationId xmlns:p14="http://schemas.microsoft.com/office/powerpoint/2010/main" val="1638811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275421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22275" y="1600200"/>
            <a:ext cx="3721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295775" y="1600200"/>
            <a:ext cx="37226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97505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1462222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343344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3485422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336302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r>
              <a:rPr lang="de-DE"/>
              <a:t>10.09.2019                                        Porticus Stiftung</a:t>
            </a:r>
          </a:p>
        </p:txBody>
      </p:sp>
    </p:spTree>
    <p:extLst>
      <p:ext uri="{BB962C8B-B14F-4D97-AF65-F5344CB8AC3E}">
        <p14:creationId xmlns:p14="http://schemas.microsoft.com/office/powerpoint/2010/main" val="2615577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17"/>
          <p:cNvSpPr txBox="1">
            <a:spLocks noChangeArrowheads="1"/>
          </p:cNvSpPr>
          <p:nvPr/>
        </p:nvSpPr>
        <p:spPr bwMode="auto">
          <a:xfrm>
            <a:off x="8626475" y="6621463"/>
            <a:ext cx="279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sz="2200">
                <a:solidFill>
                  <a:srgbClr val="000000"/>
                </a:solidFill>
                <a:latin typeface="Arial" charset="0"/>
              </a:defRPr>
            </a:lvl1pPr>
            <a:lvl2pPr marL="742950" indent="-285750">
              <a:defRPr sz="2200">
                <a:solidFill>
                  <a:srgbClr val="000000"/>
                </a:solidFill>
                <a:latin typeface="Arial" charset="0"/>
              </a:defRPr>
            </a:lvl2pPr>
            <a:lvl3pPr marL="1143000" indent="-228600">
              <a:defRPr sz="2200">
                <a:solidFill>
                  <a:srgbClr val="000000"/>
                </a:solidFill>
                <a:latin typeface="Arial" charset="0"/>
              </a:defRPr>
            </a:lvl3pPr>
            <a:lvl4pPr marL="1600200" indent="-228600">
              <a:defRPr sz="2200">
                <a:solidFill>
                  <a:srgbClr val="000000"/>
                </a:solidFill>
                <a:latin typeface="Arial" charset="0"/>
              </a:defRPr>
            </a:lvl4pPr>
            <a:lvl5pPr marL="2057400" indent="-228600">
              <a:defRPr sz="2200">
                <a:solidFill>
                  <a:srgbClr val="000000"/>
                </a:solidFill>
                <a:latin typeface="Arial" charset="0"/>
              </a:defRPr>
            </a:lvl5pPr>
            <a:lvl6pPr marL="25146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6pPr>
            <a:lvl7pPr marL="29718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7pPr>
            <a:lvl8pPr marL="34290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8pPr>
            <a:lvl9pPr marL="38862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9pPr>
          </a:lstStyle>
          <a:p>
            <a:pPr algn="ctr">
              <a:lnSpc>
                <a:spcPct val="100000"/>
              </a:lnSpc>
              <a:spcBef>
                <a:spcPct val="0"/>
              </a:spcBef>
              <a:buClrTx/>
              <a:buSzTx/>
              <a:buFontTx/>
              <a:buNone/>
              <a:defRPr/>
            </a:pPr>
            <a:fld id="{000D6220-55F7-4428-B039-972A2E91D8C2}" type="slidenum">
              <a:rPr lang="de-DE" sz="1000" b="1" smtClean="0">
                <a:solidFill>
                  <a:schemeClr val="bg1"/>
                </a:solidFill>
              </a:rPr>
              <a:pPr algn="ctr">
                <a:lnSpc>
                  <a:spcPct val="100000"/>
                </a:lnSpc>
                <a:spcBef>
                  <a:spcPct val="0"/>
                </a:spcBef>
                <a:buClrTx/>
                <a:buSzTx/>
                <a:buFontTx/>
                <a:buNone/>
                <a:defRPr/>
              </a:pPr>
              <a:t>‹Nr.›</a:t>
            </a:fld>
            <a:endParaRPr lang="de-DE" sz="1000" b="1">
              <a:solidFill>
                <a:schemeClr val="bg1"/>
              </a:solidFill>
            </a:endParaRPr>
          </a:p>
        </p:txBody>
      </p:sp>
      <p:sp>
        <p:nvSpPr>
          <p:cNvPr id="1027" name="Rectangle 26"/>
          <p:cNvSpPr>
            <a:spLocks noChangeArrowheads="1"/>
          </p:cNvSpPr>
          <p:nvPr/>
        </p:nvSpPr>
        <p:spPr bwMode="auto">
          <a:xfrm>
            <a:off x="0" y="31765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0000" tIns="46800" rIns="90000" bIns="46800" anchor="ctr">
            <a:spAutoFit/>
          </a:bodyPr>
          <a:lstStyle/>
          <a:p>
            <a:pPr algn="ctr">
              <a:lnSpc>
                <a:spcPct val="100000"/>
              </a:lnSpc>
              <a:spcBef>
                <a:spcPct val="0"/>
              </a:spcBef>
              <a:buClrTx/>
              <a:buSzTx/>
              <a:buFontTx/>
              <a:buNone/>
            </a:pPr>
            <a:endParaRPr lang="de-DE" sz="2400">
              <a:solidFill>
                <a:schemeClr val="tx1"/>
              </a:solidFill>
            </a:endParaRPr>
          </a:p>
        </p:txBody>
      </p:sp>
      <p:sp>
        <p:nvSpPr>
          <p:cNvPr id="1028" name="Rectangle 33"/>
          <p:cNvSpPr>
            <a:spLocks noChangeArrowheads="1"/>
          </p:cNvSpPr>
          <p:nvPr/>
        </p:nvSpPr>
        <p:spPr bwMode="auto">
          <a:xfrm>
            <a:off x="2286000" y="6335713"/>
            <a:ext cx="4572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p>
            <a:pPr algn="ctr" eaLnBrk="1" hangingPunct="1">
              <a:lnSpc>
                <a:spcPct val="100000"/>
              </a:lnSpc>
              <a:spcBef>
                <a:spcPct val="0"/>
              </a:spcBef>
              <a:buClrTx/>
              <a:buSzTx/>
              <a:buFontTx/>
              <a:buNone/>
            </a:pPr>
            <a:r>
              <a:rPr lang="de-DE" sz="1000">
                <a:solidFill>
                  <a:srgbClr val="3060A0"/>
                </a:solidFill>
              </a:rPr>
              <a:t>Evaluation / Implementationsanalyse  zum Projekt </a:t>
            </a:r>
          </a:p>
          <a:p>
            <a:pPr algn="ctr" eaLnBrk="1" hangingPunct="1">
              <a:lnSpc>
                <a:spcPct val="100000"/>
              </a:lnSpc>
              <a:spcBef>
                <a:spcPct val="0"/>
              </a:spcBef>
              <a:buClrTx/>
              <a:buSzTx/>
              <a:buFontTx/>
              <a:buNone/>
            </a:pPr>
            <a:r>
              <a:rPr lang="de-DE" sz="1000">
                <a:solidFill>
                  <a:srgbClr val="3060A0"/>
                </a:solidFill>
              </a:rPr>
              <a:t>„Interne ganzheitliche Unterstützung zur Integration im SGB III</a:t>
            </a:r>
          </a:p>
          <a:p>
            <a:pPr algn="ctr" eaLnBrk="1" hangingPunct="1">
              <a:lnSpc>
                <a:spcPct val="100000"/>
              </a:lnSpc>
              <a:spcBef>
                <a:spcPct val="0"/>
              </a:spcBef>
              <a:buClrTx/>
              <a:buSzTx/>
              <a:buFontTx/>
              <a:buNone/>
            </a:pPr>
            <a:r>
              <a:rPr lang="de-DE" sz="1000">
                <a:solidFill>
                  <a:srgbClr val="3060A0"/>
                </a:solidFill>
              </a:rPr>
              <a:t>(PINGUIN)“</a:t>
            </a:r>
          </a:p>
        </p:txBody>
      </p:sp>
      <p:sp>
        <p:nvSpPr>
          <p:cNvPr id="1029" name="Rectangle 46"/>
          <p:cNvSpPr>
            <a:spLocks noGrp="1" noChangeArrowheads="1"/>
          </p:cNvSpPr>
          <p:nvPr>
            <p:ph type="title"/>
          </p:nvPr>
        </p:nvSpPr>
        <p:spPr bwMode="auto">
          <a:xfrm>
            <a:off x="422275" y="274638"/>
            <a:ext cx="7596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30" name="Rectangle 47"/>
          <p:cNvSpPr>
            <a:spLocks noGrp="1" noChangeArrowheads="1"/>
          </p:cNvSpPr>
          <p:nvPr>
            <p:ph type="body" idx="1"/>
          </p:nvPr>
        </p:nvSpPr>
        <p:spPr bwMode="auto">
          <a:xfrm>
            <a:off x="422275" y="1600200"/>
            <a:ext cx="759618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072" name="Rectangle 48"/>
          <p:cNvSpPr>
            <a:spLocks noGrp="1" noChangeArrowheads="1"/>
          </p:cNvSpPr>
          <p:nvPr>
            <p:ph type="dt" sz="half" idx="2"/>
          </p:nvPr>
        </p:nvSpPr>
        <p:spPr bwMode="auto">
          <a:xfrm>
            <a:off x="422275" y="6245225"/>
            <a:ext cx="19685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lnSpc>
                <a:spcPct val="100000"/>
              </a:lnSpc>
              <a:spcBef>
                <a:spcPct val="0"/>
              </a:spcBef>
              <a:buClrTx/>
              <a:buSzTx/>
              <a:buFontTx/>
              <a:buNone/>
              <a:defRPr sz="1400" b="0">
                <a:solidFill>
                  <a:srgbClr val="000000"/>
                </a:solidFill>
              </a:defRPr>
            </a:lvl1pPr>
          </a:lstStyle>
          <a:p>
            <a:pPr>
              <a:defRPr/>
            </a:pPr>
            <a:endParaRPr lang="de-DE"/>
          </a:p>
        </p:txBody>
      </p:sp>
      <p:sp>
        <p:nvSpPr>
          <p:cNvPr id="1073" name="Rectangle 49"/>
          <p:cNvSpPr>
            <a:spLocks noGrp="1" noChangeArrowheads="1"/>
          </p:cNvSpPr>
          <p:nvPr>
            <p:ph type="ftr" sz="quarter" idx="3"/>
          </p:nvPr>
        </p:nvSpPr>
        <p:spPr bwMode="auto">
          <a:xfrm>
            <a:off x="2884488" y="6245225"/>
            <a:ext cx="267176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ClrTx/>
              <a:buSzTx/>
              <a:buFontTx/>
              <a:buNone/>
              <a:defRPr sz="1400" b="0"/>
            </a:lvl1pPr>
          </a:lstStyle>
          <a:p>
            <a:pPr>
              <a:defRPr/>
            </a:pPr>
            <a:r>
              <a:rPr lang="de-DE"/>
              <a:t>10.09.2019                                        Porticus Stiftung</a:t>
            </a:r>
          </a:p>
        </p:txBody>
      </p:sp>
      <p:sp>
        <p:nvSpPr>
          <p:cNvPr id="1074" name="Rectangle 50"/>
          <p:cNvSpPr>
            <a:spLocks noGrp="1" noChangeArrowheads="1"/>
          </p:cNvSpPr>
          <p:nvPr>
            <p:ph type="sldNum" sz="quarter" idx="4"/>
          </p:nvPr>
        </p:nvSpPr>
        <p:spPr bwMode="auto">
          <a:xfrm>
            <a:off x="6048375" y="6245225"/>
            <a:ext cx="19700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400" b="0">
                <a:solidFill>
                  <a:srgbClr val="000000"/>
                </a:solidFill>
              </a:defRPr>
            </a:lvl1pPr>
          </a:lstStyle>
          <a:p>
            <a:pPr>
              <a:defRPr/>
            </a:pPr>
            <a:fld id="{4F19FE46-BFFF-4E92-9F3D-46869410AAEE}" type="slidenum">
              <a:rPr lang="de-DE"/>
              <a:pPr>
                <a:defRPr/>
              </a:pPr>
              <a:t>‹Nr.›</a:t>
            </a:fld>
            <a:endParaRPr lang="de-DE"/>
          </a:p>
        </p:txBody>
      </p:sp>
      <p:sp>
        <p:nvSpPr>
          <p:cNvPr id="1034" name="Rectangle 51"/>
          <p:cNvSpPr>
            <a:spLocks noChangeArrowheads="1"/>
          </p:cNvSpPr>
          <p:nvPr/>
        </p:nvSpPr>
        <p:spPr bwMode="auto">
          <a:xfrm>
            <a:off x="-11114" y="-12700"/>
            <a:ext cx="9144001" cy="6861176"/>
          </a:xfrm>
          <a:prstGeom prst="rect">
            <a:avLst/>
          </a:prstGeom>
          <a:gradFill rotWithShape="1">
            <a:gsLst>
              <a:gs pos="0">
                <a:srgbClr val="C0C7DF"/>
              </a:gs>
              <a:gs pos="100000">
                <a:srgbClr val="FFFFFF"/>
              </a:gs>
            </a:gsLst>
            <a:path path="rect">
              <a:fillToRect l="100000" t="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lnSpc>
                <a:spcPct val="100000"/>
              </a:lnSpc>
              <a:spcBef>
                <a:spcPct val="0"/>
              </a:spcBef>
              <a:buClrTx/>
              <a:buSzTx/>
              <a:buFontTx/>
              <a:buNone/>
            </a:pPr>
            <a:endParaRPr lang="de-DE" sz="1800">
              <a:solidFill>
                <a:schemeClr val="tx1"/>
              </a:solidFill>
            </a:endParaRPr>
          </a:p>
        </p:txBody>
      </p:sp>
      <p:sp>
        <p:nvSpPr>
          <p:cNvPr id="1035" name="Rectangle 52"/>
          <p:cNvSpPr>
            <a:spLocks noChangeArrowheads="1"/>
          </p:cNvSpPr>
          <p:nvPr/>
        </p:nvSpPr>
        <p:spPr bwMode="auto">
          <a:xfrm>
            <a:off x="827088" y="6226175"/>
            <a:ext cx="8305800" cy="36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100000"/>
              </a:lnSpc>
              <a:spcBef>
                <a:spcPct val="0"/>
              </a:spcBef>
              <a:buClrTx/>
              <a:buSzTx/>
              <a:buFontTx/>
              <a:buNone/>
            </a:pPr>
            <a:endParaRPr lang="de-DE" sz="2400">
              <a:solidFill>
                <a:schemeClr val="tx1"/>
              </a:solidFill>
            </a:endParaRPr>
          </a:p>
        </p:txBody>
      </p:sp>
      <p:sp>
        <p:nvSpPr>
          <p:cNvPr id="1036" name="Rectangle 54"/>
          <p:cNvSpPr>
            <a:spLocks noChangeArrowheads="1"/>
          </p:cNvSpPr>
          <p:nvPr/>
        </p:nvSpPr>
        <p:spPr bwMode="auto">
          <a:xfrm>
            <a:off x="165100" y="130175"/>
            <a:ext cx="7597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0000"/>
              </a:lnSpc>
              <a:spcBef>
                <a:spcPct val="0"/>
              </a:spcBef>
              <a:buClrTx/>
              <a:buSzTx/>
              <a:buFontTx/>
              <a:buNone/>
            </a:pPr>
            <a:endParaRPr lang="de-DE" b="1"/>
          </a:p>
        </p:txBody>
      </p:sp>
      <p:sp>
        <p:nvSpPr>
          <p:cNvPr id="1037" name="Text Box 55"/>
          <p:cNvSpPr txBox="1">
            <a:spLocks noChangeArrowheads="1"/>
          </p:cNvSpPr>
          <p:nvPr/>
        </p:nvSpPr>
        <p:spPr bwMode="auto">
          <a:xfrm>
            <a:off x="3222625" y="6218238"/>
            <a:ext cx="3409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rgbClr val="000000"/>
                </a:solidFill>
                <a:latin typeface="Arial" charset="0"/>
              </a:defRPr>
            </a:lvl1pPr>
            <a:lvl2pPr marL="742950" indent="-285750">
              <a:defRPr sz="2200">
                <a:solidFill>
                  <a:srgbClr val="000000"/>
                </a:solidFill>
                <a:latin typeface="Arial" charset="0"/>
              </a:defRPr>
            </a:lvl2pPr>
            <a:lvl3pPr marL="1143000" indent="-228600">
              <a:defRPr sz="2200">
                <a:solidFill>
                  <a:srgbClr val="000000"/>
                </a:solidFill>
                <a:latin typeface="Arial" charset="0"/>
              </a:defRPr>
            </a:lvl3pPr>
            <a:lvl4pPr marL="1600200" indent="-228600">
              <a:defRPr sz="2200">
                <a:solidFill>
                  <a:srgbClr val="000000"/>
                </a:solidFill>
                <a:latin typeface="Arial" charset="0"/>
              </a:defRPr>
            </a:lvl4pPr>
            <a:lvl5pPr marL="2057400" indent="-228600">
              <a:defRPr sz="2200">
                <a:solidFill>
                  <a:srgbClr val="000000"/>
                </a:solidFill>
                <a:latin typeface="Arial" charset="0"/>
              </a:defRPr>
            </a:lvl5pPr>
            <a:lvl6pPr marL="25146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6pPr>
            <a:lvl7pPr marL="29718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7pPr>
            <a:lvl8pPr marL="34290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8pPr>
            <a:lvl9pPr marL="38862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9pPr>
          </a:lstStyle>
          <a:p>
            <a:pPr eaLnBrk="1" hangingPunct="1">
              <a:lnSpc>
                <a:spcPct val="100000"/>
              </a:lnSpc>
              <a:spcBef>
                <a:spcPct val="0"/>
              </a:spcBef>
              <a:buClrTx/>
              <a:buSzTx/>
              <a:buFontTx/>
              <a:buNone/>
              <a:defRPr/>
            </a:pPr>
            <a:endParaRPr lang="de-DE" sz="1200" b="1">
              <a:solidFill>
                <a:srgbClr val="3060A0"/>
              </a:solidFill>
            </a:endParaRPr>
          </a:p>
        </p:txBody>
      </p:sp>
      <p:sp>
        <p:nvSpPr>
          <p:cNvPr id="1038" name="Rectangle 56"/>
          <p:cNvSpPr>
            <a:spLocks noChangeAspect="1" noChangeArrowheads="1"/>
          </p:cNvSpPr>
          <p:nvPr/>
        </p:nvSpPr>
        <p:spPr bwMode="auto">
          <a:xfrm>
            <a:off x="8244408" y="-12700"/>
            <a:ext cx="899591" cy="688975"/>
          </a:xfrm>
          <a:prstGeom prst="rect">
            <a:avLst/>
          </a:prstGeom>
          <a:solidFill>
            <a:srgbClr val="3060A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100000"/>
              </a:lnSpc>
              <a:spcBef>
                <a:spcPct val="0"/>
              </a:spcBef>
              <a:buClrTx/>
              <a:buSzTx/>
              <a:buFontTx/>
              <a:buNone/>
            </a:pPr>
            <a:endParaRPr lang="de-DE" sz="1400" b="1" dirty="0">
              <a:solidFill>
                <a:srgbClr val="FFFFFF"/>
              </a:solidFill>
            </a:endParaRPr>
          </a:p>
        </p:txBody>
      </p:sp>
      <p:sp>
        <p:nvSpPr>
          <p:cNvPr id="1039" name="Line 57"/>
          <p:cNvSpPr>
            <a:spLocks noChangeShapeType="1"/>
          </p:cNvSpPr>
          <p:nvPr/>
        </p:nvSpPr>
        <p:spPr bwMode="auto">
          <a:xfrm flipH="1">
            <a:off x="255588" y="657280"/>
            <a:ext cx="8253412" cy="5238"/>
          </a:xfrm>
          <a:prstGeom prst="line">
            <a:avLst/>
          </a:prstGeom>
          <a:noFill/>
          <a:ln w="38100">
            <a:solidFill>
              <a:srgbClr val="3060A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40" name="Text Box 55"/>
          <p:cNvSpPr txBox="1">
            <a:spLocks noChangeArrowheads="1"/>
          </p:cNvSpPr>
          <p:nvPr/>
        </p:nvSpPr>
        <p:spPr bwMode="auto">
          <a:xfrm>
            <a:off x="166688" y="6445250"/>
            <a:ext cx="695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rgbClr val="000000"/>
                </a:solidFill>
                <a:latin typeface="Arial" charset="0"/>
              </a:defRPr>
            </a:lvl1pPr>
            <a:lvl2pPr marL="742950" indent="-285750">
              <a:defRPr sz="2200">
                <a:solidFill>
                  <a:srgbClr val="000000"/>
                </a:solidFill>
                <a:latin typeface="Arial" charset="0"/>
              </a:defRPr>
            </a:lvl2pPr>
            <a:lvl3pPr marL="1143000" indent="-228600">
              <a:defRPr sz="2200">
                <a:solidFill>
                  <a:srgbClr val="000000"/>
                </a:solidFill>
                <a:latin typeface="Arial" charset="0"/>
              </a:defRPr>
            </a:lvl3pPr>
            <a:lvl4pPr marL="1600200" indent="-228600">
              <a:defRPr sz="2200">
                <a:solidFill>
                  <a:srgbClr val="000000"/>
                </a:solidFill>
                <a:latin typeface="Arial" charset="0"/>
              </a:defRPr>
            </a:lvl4pPr>
            <a:lvl5pPr marL="2057400" indent="-228600">
              <a:defRPr sz="2200">
                <a:solidFill>
                  <a:srgbClr val="000000"/>
                </a:solidFill>
                <a:latin typeface="Arial" charset="0"/>
              </a:defRPr>
            </a:lvl5pPr>
            <a:lvl6pPr marL="25146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6pPr>
            <a:lvl7pPr marL="29718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7pPr>
            <a:lvl8pPr marL="34290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8pPr>
            <a:lvl9pPr marL="3886200" indent="-228600" eaLnBrk="0" fontAlgn="base" hangingPunct="0">
              <a:lnSpc>
                <a:spcPct val="150000"/>
              </a:lnSpc>
              <a:spcBef>
                <a:spcPct val="20000"/>
              </a:spcBef>
              <a:spcAft>
                <a:spcPct val="0"/>
              </a:spcAft>
              <a:buClr>
                <a:schemeClr val="folHlink"/>
              </a:buClr>
              <a:buSzPct val="75000"/>
              <a:buFont typeface="Wingdings" pitchFamily="2" charset="2"/>
              <a:defRPr sz="2200">
                <a:solidFill>
                  <a:srgbClr val="000000"/>
                </a:solidFill>
                <a:latin typeface="Arial" charset="0"/>
              </a:defRPr>
            </a:lvl9pPr>
          </a:lstStyle>
          <a:p>
            <a:pPr eaLnBrk="1" hangingPunct="1">
              <a:lnSpc>
                <a:spcPct val="100000"/>
              </a:lnSpc>
              <a:spcBef>
                <a:spcPct val="0"/>
              </a:spcBef>
              <a:buClrTx/>
              <a:buSzTx/>
              <a:buFontTx/>
              <a:buNone/>
              <a:defRPr/>
            </a:pPr>
            <a:r>
              <a:rPr lang="de-DE" sz="1400" dirty="0">
                <a:solidFill>
                  <a:schemeClr val="accent1"/>
                </a:solidFill>
              </a:rPr>
              <a:t> </a:t>
            </a:r>
          </a:p>
        </p:txBody>
      </p:sp>
      <p:pic>
        <p:nvPicPr>
          <p:cNvPr id="1042" name="Picture 22" descr="iso_logo_t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49945" y="6259513"/>
            <a:ext cx="68262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5" name="Rectangle 52"/>
          <p:cNvSpPr>
            <a:spLocks noChangeArrowheads="1"/>
          </p:cNvSpPr>
          <p:nvPr/>
        </p:nvSpPr>
        <p:spPr bwMode="auto">
          <a:xfrm rot="16200000" flipV="1">
            <a:off x="2597674" y="6504782"/>
            <a:ext cx="593725" cy="460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100000"/>
              </a:lnSpc>
              <a:spcBef>
                <a:spcPct val="0"/>
              </a:spcBef>
              <a:buClrTx/>
              <a:buSzTx/>
              <a:buFontTx/>
              <a:buNone/>
            </a:pPr>
            <a:endParaRPr lang="de-DE" sz="2400">
              <a:solidFill>
                <a:schemeClr val="tx1"/>
              </a:solidFill>
            </a:endParaRPr>
          </a:p>
        </p:txBody>
      </p:sp>
      <p:sp>
        <p:nvSpPr>
          <p:cNvPr id="1046" name="Rectangle 52"/>
          <p:cNvSpPr>
            <a:spLocks noChangeArrowheads="1"/>
          </p:cNvSpPr>
          <p:nvPr/>
        </p:nvSpPr>
        <p:spPr bwMode="auto">
          <a:xfrm rot="16200000" flipV="1">
            <a:off x="6420644" y="6530182"/>
            <a:ext cx="593725" cy="460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100000"/>
              </a:lnSpc>
              <a:spcBef>
                <a:spcPct val="0"/>
              </a:spcBef>
              <a:buClrTx/>
              <a:buSzTx/>
              <a:buFontTx/>
              <a:buNone/>
            </a:pPr>
            <a:endParaRPr lang="de-DE" sz="2400">
              <a:solidFill>
                <a:schemeClr val="tx1"/>
              </a:solidFill>
            </a:endParaRPr>
          </a:p>
        </p:txBody>
      </p:sp>
      <p:sp>
        <p:nvSpPr>
          <p:cNvPr id="2" name="Textfeld 1"/>
          <p:cNvSpPr txBox="1"/>
          <p:nvPr/>
        </p:nvSpPr>
        <p:spPr>
          <a:xfrm>
            <a:off x="6651765" y="6224672"/>
            <a:ext cx="1880362" cy="682751"/>
          </a:xfrm>
          <a:prstGeom prst="rect">
            <a:avLst/>
          </a:prstGeom>
          <a:noFill/>
        </p:spPr>
        <p:txBody>
          <a:bodyPr wrap="square" rtlCol="0">
            <a:spAutoFit/>
          </a:bodyPr>
          <a:lstStyle/>
          <a:p>
            <a:pPr algn="r">
              <a:lnSpc>
                <a:spcPct val="100000"/>
              </a:lnSpc>
              <a:spcBef>
                <a:spcPts val="0"/>
              </a:spcBef>
              <a:spcAft>
                <a:spcPts val="0"/>
              </a:spcAft>
            </a:pPr>
            <a:r>
              <a:rPr lang="de-DE" sz="900" b="1" dirty="0">
                <a:solidFill>
                  <a:schemeClr val="bg2"/>
                </a:solidFill>
              </a:rPr>
              <a:t>Institut für Sozialforschung </a:t>
            </a:r>
          </a:p>
          <a:p>
            <a:pPr algn="r">
              <a:lnSpc>
                <a:spcPts val="1300"/>
              </a:lnSpc>
              <a:spcBef>
                <a:spcPts val="0"/>
              </a:spcBef>
              <a:spcAft>
                <a:spcPts val="0"/>
              </a:spcAft>
            </a:pPr>
            <a:r>
              <a:rPr lang="de-DE" sz="900" b="1" dirty="0">
                <a:solidFill>
                  <a:schemeClr val="bg2"/>
                </a:solidFill>
              </a:rPr>
              <a:t>und Sozialwirtschaft e.V.</a:t>
            </a:r>
          </a:p>
          <a:p>
            <a:pPr algn="r">
              <a:lnSpc>
                <a:spcPts val="1300"/>
              </a:lnSpc>
              <a:spcBef>
                <a:spcPts val="0"/>
              </a:spcBef>
              <a:spcAft>
                <a:spcPts val="0"/>
              </a:spcAft>
            </a:pPr>
            <a:r>
              <a:rPr lang="de-DE" sz="900" b="1" dirty="0">
                <a:solidFill>
                  <a:schemeClr val="bg2"/>
                </a:solidFill>
              </a:rPr>
              <a:t>Saarbrücken</a:t>
            </a:r>
          </a:p>
        </p:txBody>
      </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8" r:id="rId11"/>
  </p:sldLayoutIdLst>
  <p:hf hdr="0" ftr="0" dt="0"/>
  <p:txStyles>
    <p:titleStyle>
      <a:lvl1pPr algn="l" rtl="0" eaLnBrk="0" fontAlgn="base" hangingPunct="0">
        <a:spcBef>
          <a:spcPct val="0"/>
        </a:spcBef>
        <a:spcAft>
          <a:spcPct val="0"/>
        </a:spcAft>
        <a:defRPr sz="2200" b="1">
          <a:solidFill>
            <a:srgbClr val="000000"/>
          </a:solidFill>
          <a:latin typeface="+mj-lt"/>
          <a:ea typeface="+mj-ea"/>
          <a:cs typeface="+mj-cs"/>
        </a:defRPr>
      </a:lvl1pPr>
      <a:lvl2pPr algn="l" rtl="0" eaLnBrk="0" fontAlgn="base" hangingPunct="0">
        <a:spcBef>
          <a:spcPct val="0"/>
        </a:spcBef>
        <a:spcAft>
          <a:spcPct val="0"/>
        </a:spcAft>
        <a:defRPr sz="2200" b="1">
          <a:solidFill>
            <a:srgbClr val="000000"/>
          </a:solidFill>
          <a:latin typeface="Arial" charset="0"/>
        </a:defRPr>
      </a:lvl2pPr>
      <a:lvl3pPr algn="l" rtl="0" eaLnBrk="0" fontAlgn="base" hangingPunct="0">
        <a:spcBef>
          <a:spcPct val="0"/>
        </a:spcBef>
        <a:spcAft>
          <a:spcPct val="0"/>
        </a:spcAft>
        <a:defRPr sz="2200" b="1">
          <a:solidFill>
            <a:srgbClr val="000000"/>
          </a:solidFill>
          <a:latin typeface="Arial" charset="0"/>
        </a:defRPr>
      </a:lvl3pPr>
      <a:lvl4pPr algn="l" rtl="0" eaLnBrk="0" fontAlgn="base" hangingPunct="0">
        <a:spcBef>
          <a:spcPct val="0"/>
        </a:spcBef>
        <a:spcAft>
          <a:spcPct val="0"/>
        </a:spcAft>
        <a:defRPr sz="2200" b="1">
          <a:solidFill>
            <a:srgbClr val="000000"/>
          </a:solidFill>
          <a:latin typeface="Arial" charset="0"/>
        </a:defRPr>
      </a:lvl4pPr>
      <a:lvl5pPr algn="l" rtl="0" eaLnBrk="0" fontAlgn="base" hangingPunct="0">
        <a:spcBef>
          <a:spcPct val="0"/>
        </a:spcBef>
        <a:spcAft>
          <a:spcPct val="0"/>
        </a:spcAft>
        <a:defRPr sz="2200" b="1">
          <a:solidFill>
            <a:srgbClr val="000000"/>
          </a:solidFill>
          <a:latin typeface="Arial" charset="0"/>
        </a:defRPr>
      </a:lvl5pPr>
      <a:lvl6pPr marL="457200" algn="l" rtl="0" fontAlgn="base">
        <a:spcBef>
          <a:spcPct val="0"/>
        </a:spcBef>
        <a:spcAft>
          <a:spcPct val="0"/>
        </a:spcAft>
        <a:defRPr sz="2200" b="1">
          <a:solidFill>
            <a:srgbClr val="000000"/>
          </a:solidFill>
          <a:latin typeface="Arial" charset="0"/>
        </a:defRPr>
      </a:lvl6pPr>
      <a:lvl7pPr marL="914400" algn="l" rtl="0" fontAlgn="base">
        <a:spcBef>
          <a:spcPct val="0"/>
        </a:spcBef>
        <a:spcAft>
          <a:spcPct val="0"/>
        </a:spcAft>
        <a:defRPr sz="2200" b="1">
          <a:solidFill>
            <a:srgbClr val="000000"/>
          </a:solidFill>
          <a:latin typeface="Arial" charset="0"/>
        </a:defRPr>
      </a:lvl7pPr>
      <a:lvl8pPr marL="1371600" algn="l" rtl="0" fontAlgn="base">
        <a:spcBef>
          <a:spcPct val="0"/>
        </a:spcBef>
        <a:spcAft>
          <a:spcPct val="0"/>
        </a:spcAft>
        <a:defRPr sz="2200" b="1">
          <a:solidFill>
            <a:srgbClr val="000000"/>
          </a:solidFill>
          <a:latin typeface="Arial" charset="0"/>
        </a:defRPr>
      </a:lvl8pPr>
      <a:lvl9pPr marL="1828800" algn="l" rtl="0" fontAlgn="base">
        <a:spcBef>
          <a:spcPct val="0"/>
        </a:spcBef>
        <a:spcAft>
          <a:spcPct val="0"/>
        </a:spcAft>
        <a:defRPr sz="2200" b="1">
          <a:solidFill>
            <a:srgbClr val="000000"/>
          </a:solidFill>
          <a:latin typeface="Arial" charset="0"/>
        </a:defRPr>
      </a:lvl9pPr>
    </p:titleStyle>
    <p:bodyStyle>
      <a:lvl1pPr marL="282575" indent="-282575" algn="l" rtl="0" eaLnBrk="0" fontAlgn="base" hangingPunct="0">
        <a:spcBef>
          <a:spcPct val="20000"/>
        </a:spcBef>
        <a:spcAft>
          <a:spcPct val="0"/>
        </a:spcAft>
        <a:buClr>
          <a:schemeClr val="folHlink"/>
        </a:buClr>
        <a:buSzPct val="75000"/>
        <a:buFont typeface="Wingdings" pitchFamily="2" charset="2"/>
        <a:buChar char="n"/>
        <a:defRPr sz="3200">
          <a:solidFill>
            <a:srgbClr val="000000"/>
          </a:solidFill>
          <a:latin typeface="+mn-lt"/>
          <a:ea typeface="+mn-ea"/>
          <a:cs typeface="+mn-cs"/>
        </a:defRPr>
      </a:lvl1pPr>
      <a:lvl2pPr marL="754063" indent="-280988" algn="l" rtl="0" eaLnBrk="0" fontAlgn="base" hangingPunct="0">
        <a:spcBef>
          <a:spcPct val="20000"/>
        </a:spcBef>
        <a:spcAft>
          <a:spcPct val="0"/>
        </a:spcAft>
        <a:buChar char="–"/>
        <a:defRPr sz="2800">
          <a:solidFill>
            <a:srgbClr val="000000"/>
          </a:solidFill>
          <a:latin typeface="+mn-lt"/>
        </a:defRPr>
      </a:lvl2pPr>
      <a:lvl3pPr marL="1173163" indent="-228600" algn="l" rtl="0" eaLnBrk="0" fontAlgn="base" hangingPunct="0">
        <a:spcBef>
          <a:spcPct val="20000"/>
        </a:spcBef>
        <a:spcAft>
          <a:spcPct val="0"/>
        </a:spcAft>
        <a:buChar char="•"/>
        <a:defRPr sz="2400">
          <a:solidFill>
            <a:srgbClr val="000000"/>
          </a:solidFill>
          <a:latin typeface="+mn-lt"/>
        </a:defRPr>
      </a:lvl3pPr>
      <a:lvl4pPr marL="1592263" indent="-228600" algn="l" rtl="0" eaLnBrk="0" fontAlgn="base" hangingPunct="0">
        <a:spcBef>
          <a:spcPct val="20000"/>
        </a:spcBef>
        <a:spcAft>
          <a:spcPct val="0"/>
        </a:spcAft>
        <a:buChar char="–"/>
        <a:defRPr sz="2000">
          <a:solidFill>
            <a:srgbClr val="000000"/>
          </a:solidFill>
          <a:latin typeface="+mn-lt"/>
        </a:defRPr>
      </a:lvl4pPr>
      <a:lvl5pPr marL="2011363" indent="-228600" algn="l" rtl="0" eaLnBrk="0" fontAlgn="base" hangingPunct="0">
        <a:spcBef>
          <a:spcPct val="20000"/>
        </a:spcBef>
        <a:spcAft>
          <a:spcPct val="0"/>
        </a:spcAft>
        <a:buChar char="»"/>
        <a:defRPr sz="2000">
          <a:solidFill>
            <a:srgbClr val="000000"/>
          </a:solidFill>
          <a:latin typeface="+mn-lt"/>
        </a:defRPr>
      </a:lvl5pPr>
      <a:lvl6pPr marL="2468563" indent="-228600" algn="l" rtl="0" fontAlgn="base">
        <a:spcBef>
          <a:spcPct val="20000"/>
        </a:spcBef>
        <a:spcAft>
          <a:spcPct val="0"/>
        </a:spcAft>
        <a:defRPr>
          <a:solidFill>
            <a:srgbClr val="000000"/>
          </a:solidFill>
          <a:latin typeface="+mn-lt"/>
        </a:defRPr>
      </a:lvl6pPr>
      <a:lvl7pPr marL="2925763" indent="-228600" algn="l" rtl="0" fontAlgn="base">
        <a:spcBef>
          <a:spcPct val="20000"/>
        </a:spcBef>
        <a:spcAft>
          <a:spcPct val="0"/>
        </a:spcAft>
        <a:defRPr>
          <a:solidFill>
            <a:srgbClr val="000000"/>
          </a:solidFill>
          <a:latin typeface="+mn-lt"/>
        </a:defRPr>
      </a:lvl7pPr>
      <a:lvl8pPr marL="3382963" indent="-228600" algn="l" rtl="0" fontAlgn="base">
        <a:spcBef>
          <a:spcPct val="20000"/>
        </a:spcBef>
        <a:spcAft>
          <a:spcPct val="0"/>
        </a:spcAft>
        <a:defRPr>
          <a:solidFill>
            <a:srgbClr val="000000"/>
          </a:solidFill>
          <a:latin typeface="+mn-lt"/>
        </a:defRPr>
      </a:lvl8pPr>
      <a:lvl9pPr marL="3840163" indent="-228600" algn="l" rtl="0" fontAlgn="base">
        <a:spcBef>
          <a:spcPct val="20000"/>
        </a:spcBef>
        <a:spcAft>
          <a:spcPct val="0"/>
        </a:spcAft>
        <a:defRPr>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mailto:kirchen-peters@iso-institut.d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tausberg@iso-institut.d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9512" y="908720"/>
            <a:ext cx="8422704" cy="4104456"/>
          </a:xfrm>
        </p:spPr>
        <p:txBody>
          <a:bodyPr/>
          <a:lstStyle/>
          <a:p>
            <a:br>
              <a:rPr lang="de-DE" sz="2800" dirty="0"/>
            </a:br>
            <a:br>
              <a:rPr lang="de-DE" sz="2800" dirty="0"/>
            </a:br>
            <a:r>
              <a:rPr lang="de-DE" sz="2800" dirty="0"/>
              <a:t>  </a:t>
            </a:r>
            <a:br>
              <a:rPr lang="de-DE" sz="2800" b="1" dirty="0"/>
            </a:br>
            <a:br>
              <a:rPr lang="de-DE" dirty="0"/>
            </a:br>
            <a:br>
              <a:rPr lang="de-DE"/>
            </a:br>
            <a:r>
              <a:rPr lang="de-DE" sz="3000"/>
              <a:t>Umsetzung </a:t>
            </a:r>
            <a:r>
              <a:rPr lang="de-DE" sz="3000" dirty="0"/>
              <a:t>von Versorgungspfaden Demenz</a:t>
            </a:r>
            <a:br>
              <a:rPr lang="de-DE" sz="3000" dirty="0"/>
            </a:br>
            <a:br>
              <a:rPr lang="de-DE" sz="3000" dirty="0"/>
            </a:br>
            <a:br>
              <a:rPr lang="de-DE" sz="3600" dirty="0"/>
            </a:br>
            <a:r>
              <a:rPr lang="de-DE" sz="2400" dirty="0"/>
              <a:t>Impulsvortrag zur Expertise</a:t>
            </a:r>
            <a:br>
              <a:rPr lang="de-DE" sz="2400" dirty="0"/>
            </a:br>
            <a:br>
              <a:rPr lang="de-DE" sz="2600" dirty="0"/>
            </a:br>
            <a:br>
              <a:rPr lang="de-DE" sz="2600" dirty="0"/>
            </a:br>
            <a:r>
              <a:rPr lang="de-DE" b="0" dirty="0"/>
              <a:t>Dr. Sabine Kirchen-Peters</a:t>
            </a:r>
            <a:br>
              <a:rPr lang="de-DE" b="0" dirty="0"/>
            </a:br>
            <a:r>
              <a:rPr lang="de-DE" b="0" dirty="0"/>
              <a:t>Prof. Dr. Jürgen Stausberg</a:t>
            </a:r>
            <a:br>
              <a:rPr lang="de-DE" b="0" dirty="0"/>
            </a:br>
            <a:br>
              <a:rPr lang="de-DE" sz="2800" dirty="0"/>
            </a:br>
            <a:br>
              <a:rPr lang="de-DE" sz="3600" dirty="0"/>
            </a:br>
            <a:r>
              <a:rPr lang="de-DE" sz="2000" b="0" dirty="0">
                <a:latin typeface="Arial" pitchFamily="34" charset="0"/>
                <a:cs typeface="Arial" pitchFamily="34" charset="0"/>
              </a:rPr>
              <a:t>Workshop Versorgungspfad, 16. Mai 2023</a:t>
            </a:r>
            <a:br>
              <a:rPr lang="de-DE" sz="2000" b="0" dirty="0">
                <a:latin typeface="Arial" pitchFamily="34" charset="0"/>
                <a:cs typeface="Arial" pitchFamily="34" charset="0"/>
              </a:rPr>
            </a:br>
            <a:endParaRPr lang="de-DE" sz="2000" b="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Definition von Versorgungspfad</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4782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18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Europarat 2001</a:t>
            </a:r>
          </a:p>
          <a:p>
            <a:pPr lvl="1" eaLnBrk="1" hangingPunct="1">
              <a:lnSpc>
                <a:spcPct val="120000"/>
              </a:lnSpc>
              <a:spcBef>
                <a:spcPts val="1800"/>
              </a:spcBef>
              <a:spcAft>
                <a:spcPts val="0"/>
              </a:spcAft>
              <a:buClr>
                <a:srgbClr val="FF6600"/>
              </a:buClr>
              <a:buSzPct val="100000"/>
              <a:buFont typeface="Wingdings" panose="05000000000000000000" pitchFamily="2" charset="2"/>
              <a:buChar char="Ø"/>
            </a:pPr>
            <a:r>
              <a:rPr lang="de-DE" altLang="de-DE" sz="1800" dirty="0">
                <a:solidFill>
                  <a:schemeClr val="tx1"/>
                </a:solidFill>
                <a:latin typeface="+mn-lt"/>
              </a:rPr>
              <a:t>„Integrierte Versorgungspfade stellen Vereinbarungen dar, die die Aufgabenverteilung bei der Versorgung einer definierten Patientengruppe innerhalb eines geographischen Bereichs (regional) oder einer Institution (lokal) beschreiben. Diese Vereinbarungen können, müssen sich jedoch nicht auf klinische Leitlinien stützen.“</a:t>
            </a:r>
          </a:p>
          <a:p>
            <a:pPr eaLnBrk="1" hangingPunct="1">
              <a:lnSpc>
                <a:spcPct val="120000"/>
              </a:lnSpc>
              <a:spcBef>
                <a:spcPts val="18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European Pathway Association (https://e-p-a.org/care-pathways/)</a:t>
            </a:r>
          </a:p>
          <a:p>
            <a:pPr lvl="1" eaLnBrk="1" hangingPunct="1">
              <a:lnSpc>
                <a:spcPct val="120000"/>
              </a:lnSpc>
              <a:spcBef>
                <a:spcPts val="1800"/>
              </a:spcBef>
              <a:spcAft>
                <a:spcPts val="0"/>
              </a:spcAft>
              <a:buClr>
                <a:srgbClr val="FF6600"/>
              </a:buClr>
              <a:buSzPct val="100000"/>
              <a:buFont typeface="Wingdings" panose="05000000000000000000" pitchFamily="2" charset="2"/>
              <a:buChar char="Ø"/>
            </a:pPr>
            <a:r>
              <a:rPr lang="en-US" altLang="de-DE" sz="1800" dirty="0">
                <a:solidFill>
                  <a:schemeClr val="tx1"/>
                </a:solidFill>
                <a:latin typeface="+mn-lt"/>
              </a:rPr>
              <a:t>“A care pathway is a complex intervention for the mutual decision making and organisation of care processes for a well-defined group of patients during a well-defined period.”</a:t>
            </a:r>
            <a:endParaRPr lang="de-DE" altLang="de-DE" sz="1800" dirty="0">
              <a:solidFill>
                <a:schemeClr val="tx1"/>
              </a:solidFill>
              <a:latin typeface="+mn-lt"/>
            </a:endParaRPr>
          </a:p>
          <a:p>
            <a:pPr eaLnBrk="1" hangingPunct="1">
              <a:lnSpc>
                <a:spcPct val="120000"/>
              </a:lnSpc>
              <a:spcBef>
                <a:spcPts val="1800"/>
              </a:spcBef>
              <a:spcAft>
                <a:spcPts val="0"/>
              </a:spcAft>
              <a:buClr>
                <a:srgbClr val="FF6600"/>
              </a:buClr>
              <a:buSzPct val="100000"/>
              <a:buFont typeface="Wingdings" panose="05000000000000000000" pitchFamily="2" charset="2"/>
              <a:buChar char="§"/>
            </a:pPr>
            <a:r>
              <a:rPr lang="de-DE" altLang="de-DE" sz="2000" i="1" dirty="0">
                <a:solidFill>
                  <a:schemeClr val="tx1"/>
                </a:solidFill>
                <a:latin typeface="+mn-lt"/>
              </a:rPr>
              <a:t>Abgrenzung zu „current service pathways“</a:t>
            </a:r>
            <a:endParaRPr lang="de-DE" altLang="de-DE" sz="1800" i="1" dirty="0">
              <a:solidFill>
                <a:schemeClr val="tx1"/>
              </a:solidFill>
              <a:latin typeface="+mn-lt"/>
            </a:endParaRPr>
          </a:p>
        </p:txBody>
      </p:sp>
    </p:spTree>
    <p:extLst>
      <p:ext uri="{BB962C8B-B14F-4D97-AF65-F5344CB8AC3E}">
        <p14:creationId xmlns:p14="http://schemas.microsoft.com/office/powerpoint/2010/main" val="405584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Gliederung</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2960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Vorstellung eines oder mehrerer Versorgungspfade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Hinweise auf 13 Versorgungspfade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ausgeschlossen Schweden, Italien, Liverpool Care Pathway</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Übersichten und Reviews zum Thema Versorgungspfad</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Evaluation von Versorgungspfaden bzw. Diskussion methodischer Aspekte</a:t>
            </a: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356597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Charakterisierung der Versorgungspfade I</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5604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Geographisches Einsatzgebiet</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6 national, 3 regional, 1 sektoral</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Initiator</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je zur Hälfte öffentliche Einrichtungen und Leistungserbringer</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Beteiligte Sektoren und Einrichtungen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800" dirty="0">
                <a:solidFill>
                  <a:schemeClr val="tx1"/>
                </a:solidFill>
                <a:latin typeface="+mn-lt"/>
              </a:rPr>
              <a:t>3 global, 2 stationäre Versorgung, 5 ambulante und häusliche Versorgung</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Berufsgruppen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800" dirty="0">
                <a:solidFill>
                  <a:schemeClr val="tx1"/>
                </a:solidFill>
                <a:latin typeface="+mn-lt"/>
              </a:rPr>
              <a:t>9 Ärzteschaft, 6 Pflegekräfte</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Einbindung von Patient*innen und Angehörigen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800" dirty="0">
                <a:solidFill>
                  <a:schemeClr val="tx1"/>
                </a:solidFill>
                <a:latin typeface="+mn-lt"/>
              </a:rPr>
              <a:t>bei 3 Pfaden explizit erwähnt</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200" dirty="0">
                <a:solidFill>
                  <a:schemeClr val="tx1"/>
                </a:solidFill>
                <a:latin typeface="+mn-lt"/>
              </a:rPr>
              <a:t>...</a:t>
            </a:r>
          </a:p>
          <a:p>
            <a:pPr eaLnBrk="1" hangingPunct="1">
              <a:lnSpc>
                <a:spcPct val="120000"/>
              </a:lnSpc>
              <a:spcBef>
                <a:spcPts val="600"/>
              </a:spcBef>
              <a:spcAft>
                <a:spcPts val="0"/>
              </a:spcAft>
              <a:buClr>
                <a:srgbClr val="FF6600"/>
              </a:buClr>
              <a:buSzPct val="100000"/>
              <a:buFont typeface="Wingdings" panose="05000000000000000000" pitchFamily="2" charset="2"/>
              <a:buChar char="§"/>
            </a:pPr>
            <a:endParaRPr lang="de-DE" altLang="de-DE" sz="1800" dirty="0">
              <a:solidFill>
                <a:schemeClr val="tx1"/>
              </a:solidFill>
              <a:latin typeface="+mn-lt"/>
            </a:endParaRPr>
          </a:p>
          <a:p>
            <a:pPr eaLnBrk="1" hangingPunct="1">
              <a:spcBef>
                <a:spcPts val="600"/>
              </a:spcBef>
              <a:spcAft>
                <a:spcPts val="1200"/>
              </a:spcAft>
              <a:buBlip>
                <a:blip r:embed="rId3"/>
              </a:buBlip>
            </a:pPr>
            <a:endParaRPr lang="de-DE" altLang="de-DE" sz="1800" dirty="0"/>
          </a:p>
        </p:txBody>
      </p:sp>
    </p:spTree>
    <p:extLst>
      <p:ext uri="{BB962C8B-B14F-4D97-AF65-F5344CB8AC3E}">
        <p14:creationId xmlns:p14="http://schemas.microsoft.com/office/powerpoint/2010/main" val="3654850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Charakterisierung der Versorgungspfade II</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841396" cy="5346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Evidenzgrundlage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4  mit systematischer Recherche und Experteneinschätzung</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Case Management (6 Pfade)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Care Pathway Resource Coordinator</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Single named health or social care professional</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Systems Navigator</a:t>
            </a:r>
            <a:endParaRPr lang="de-DE" altLang="de-DE" sz="1600" dirty="0">
              <a:solidFill>
                <a:schemeClr val="tx1"/>
              </a:solidFill>
              <a:latin typeface="+mn-lt"/>
            </a:endParaRP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Fallmanagement</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Lotsen-Tandem</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Darstellungsformat des Pfades</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Fließtext (3), Tabellen (3), graphische Elemente (5, davon 2 Flussdiagramme)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Ein Pfad nutze einen spezifischen Ansatz zur graphischen Repräsentation.</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t>
            </a:r>
            <a:endParaRPr lang="de-DE" altLang="de-DE" sz="1600" dirty="0">
              <a:solidFill>
                <a:schemeClr val="tx1"/>
              </a:solidFill>
              <a:latin typeface="+mn-lt"/>
            </a:endParaRP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270074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Charakterisierung der Versorgungspfade III</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841396" cy="4481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Evaluation (4 Pfade)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Reduktion von stationären Aufenthalten und damit verbundenen Kosten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Senkung der Verweildauer und entsprechenden Kosten</a:t>
            </a:r>
          </a:p>
          <a:p>
            <a:pPr lvl="2"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1200" dirty="0">
                <a:solidFill>
                  <a:schemeClr val="tx1"/>
                </a:solidFill>
                <a:latin typeface="+mn-lt"/>
              </a:rPr>
              <a:t>aber: höhere Arbeitsbelastung und „Gängelung“</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Senkung der Verweildauer, weniger Stürze, seltenere Kombinationstherapie mit </a:t>
            </a:r>
            <a:r>
              <a:rPr lang="de-DE" altLang="de-DE" sz="1600">
                <a:solidFill>
                  <a:schemeClr val="tx1"/>
                </a:solidFill>
                <a:latin typeface="+mn-lt"/>
              </a:rPr>
              <a:t>psychotropen Arzneimitteln</a:t>
            </a:r>
            <a:endParaRPr lang="de-DE" altLang="de-DE" sz="1600" dirty="0">
              <a:solidFill>
                <a:schemeClr val="tx1"/>
              </a:solidFill>
              <a:latin typeface="+mn-lt"/>
            </a:endParaRP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Erprobung und Weiterentwicklung</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Gelingensfaktoren und Hemmnisse (4 Pfade)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Qualifikation (Gesundheitsberufe, Case Manager)</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Ressourcen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Nutzbarkeit bei akuten Krisensituationen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Niedrigschwelliger Zugang für Patient*innen und Angehörige</a:t>
            </a:r>
            <a:endParaRPr lang="de-DE" altLang="de-DE" sz="1800" dirty="0"/>
          </a:p>
        </p:txBody>
      </p:sp>
    </p:spTree>
    <p:extLst>
      <p:ext uri="{BB962C8B-B14F-4D97-AF65-F5344CB8AC3E}">
        <p14:creationId xmlns:p14="http://schemas.microsoft.com/office/powerpoint/2010/main" val="2672259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Übersichten und Reviews zu Versorgungspfaden</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841396" cy="567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Liverpool Care Pathway zur palliativmedizinischen Versorgung</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Minimalstandard als Risiko</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Implementierung und Umsetzung von hoher Bedeutung</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Italien: geringe Umsetzung und relevante Abweichungen</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Versorgungspfade für spezifische Gruppen und einzelne Sektoren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Demenz im jüngeren Lebensalter</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Demenzsensibles Krankenhaus</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Evaluation</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Effekt von Versorgungspfaden unzureichend untersucht</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Scheitern an Rekrutierungsproblemen berichtet</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Problem der doppelten Komplexität</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Informationen zum Teil wegen Sprachbarriere nicht zugänglich</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de-DE" altLang="de-DE" sz="1600" dirty="0">
                <a:solidFill>
                  <a:schemeClr val="tx1"/>
                </a:solidFill>
                <a:latin typeface="+mn-lt"/>
              </a:rPr>
              <a:t>Italien, Niederlande, Schweden</a:t>
            </a:r>
          </a:p>
          <a:p>
            <a:pPr eaLnBrk="1" hangingPunct="1">
              <a:lnSpc>
                <a:spcPct val="120000"/>
              </a:lnSpc>
              <a:spcBef>
                <a:spcPts val="600"/>
              </a:spcBef>
              <a:spcAft>
                <a:spcPts val="0"/>
              </a:spcAft>
              <a:buClr>
                <a:srgbClr val="FF6600"/>
              </a:buClr>
              <a:buSzPct val="100000"/>
              <a:buFont typeface="Wingdings" panose="05000000000000000000" pitchFamily="2" charset="2"/>
              <a:buChar char="§"/>
            </a:pPr>
            <a:endParaRPr lang="de-DE" altLang="de-DE" sz="2000" dirty="0">
              <a:solidFill>
                <a:schemeClr val="tx1"/>
              </a:solidFill>
              <a:latin typeface="+mn-lt"/>
            </a:endParaRPr>
          </a:p>
        </p:txBody>
      </p:sp>
    </p:spTree>
    <p:extLst>
      <p:ext uri="{BB962C8B-B14F-4D97-AF65-F5344CB8AC3E}">
        <p14:creationId xmlns:p14="http://schemas.microsoft.com/office/powerpoint/2010/main" val="565420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Evaluation und Methodik</a:t>
            </a:r>
          </a:p>
          <a:p>
            <a:pPr eaLnBrk="1" hangingPunct="1">
              <a:spcBef>
                <a:spcPct val="0"/>
              </a:spcBef>
              <a:buFontTx/>
              <a:buNone/>
            </a:pPr>
            <a:endParaRPr lang="de-DE" altLang="de-DE" sz="2200" b="1" dirty="0">
              <a:solidFill>
                <a:schemeClr val="tx1"/>
              </a:solidFill>
              <a:latin typeface="+mn-lt"/>
            </a:endParaRP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841396" cy="476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en-US" altLang="de-DE" sz="2000" dirty="0">
                <a:solidFill>
                  <a:schemeClr val="tx1"/>
                </a:solidFill>
                <a:latin typeface="+mn-lt"/>
              </a:rPr>
              <a:t>Defining characteristics of care pathways include:</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An explicit statement of the goals and key elements of care based on evidence, best practice, and patients’ expectations and their characteristics;</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the facilitation of the communication among the team members and with patients and families;</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the coordination of the care process by coordinating the roles and sequencing the activities of the multidisciplinary care team, patients and their relatives;</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the documentation, monitoring, and evaluation of variances and outcomes; and</a:t>
            </a:r>
          </a:p>
          <a:p>
            <a:pPr lvl="1" eaLnBrk="1" hangingPunct="1">
              <a:lnSpc>
                <a:spcPct val="12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the identification of the appropriate resources.</a:t>
            </a:r>
          </a:p>
          <a:p>
            <a:pPr eaLnBrk="1" hangingPunct="1">
              <a:lnSpc>
                <a:spcPct val="120000"/>
              </a:lnSpc>
              <a:spcBef>
                <a:spcPts val="600"/>
              </a:spcBef>
              <a:spcAft>
                <a:spcPts val="0"/>
              </a:spcAft>
              <a:buClr>
                <a:srgbClr val="FF6600"/>
              </a:buClr>
              <a:buSzPct val="100000"/>
              <a:buFont typeface="Wingdings" panose="05000000000000000000" pitchFamily="2" charset="2"/>
              <a:buChar char="§"/>
            </a:pPr>
            <a:r>
              <a:rPr lang="en-US" altLang="de-DE" sz="2000" dirty="0">
                <a:solidFill>
                  <a:schemeClr val="tx1"/>
                </a:solidFill>
                <a:latin typeface="+mn-lt"/>
              </a:rPr>
              <a:t>The aim of a care pathway is to enhance the quality of care across the continuum by improving risk-adjusted patient outcomes, promoting patient safety, increasing patient satisfaction, and optimizing the use of resources.</a:t>
            </a:r>
            <a:endParaRPr lang="de-DE" altLang="de-DE" sz="2000" dirty="0">
              <a:solidFill>
                <a:schemeClr val="tx1"/>
              </a:solidFill>
              <a:latin typeface="+mn-lt"/>
            </a:endParaRPr>
          </a:p>
        </p:txBody>
      </p:sp>
      <p:sp>
        <p:nvSpPr>
          <p:cNvPr id="3" name="Textfeld 2"/>
          <p:cNvSpPr txBox="1"/>
          <p:nvPr/>
        </p:nvSpPr>
        <p:spPr>
          <a:xfrm>
            <a:off x="179512" y="5767611"/>
            <a:ext cx="8784976" cy="461665"/>
          </a:xfrm>
          <a:prstGeom prst="rect">
            <a:avLst/>
          </a:prstGeom>
          <a:noFill/>
        </p:spPr>
        <p:txBody>
          <a:bodyPr wrap="square" rtlCol="0">
            <a:spAutoFit/>
          </a:bodyPr>
          <a:lstStyle/>
          <a:p>
            <a:pPr>
              <a:lnSpc>
                <a:spcPct val="100000"/>
              </a:lnSpc>
            </a:pPr>
            <a:r>
              <a:rPr lang="en-US" sz="1200" dirty="0"/>
              <a:t>European Pathway Association </a:t>
            </a:r>
            <a:r>
              <a:rPr lang="de-DE" sz="1200" dirty="0"/>
              <a:t>nach </a:t>
            </a:r>
            <a:r>
              <a:rPr lang="en-US" sz="1200" dirty="0" err="1"/>
              <a:t>Vanhaecht</a:t>
            </a:r>
            <a:r>
              <a:rPr lang="en-US" sz="1200"/>
              <a:t> K, Panella M, Van Zelm R, Sermeus W. An overview on the history and concept of care pathways as complex interventions. International Journal of Care Pathways. 2010;14(3):117–123.</a:t>
            </a:r>
          </a:p>
        </p:txBody>
      </p:sp>
    </p:spTree>
    <p:extLst>
      <p:ext uri="{BB962C8B-B14F-4D97-AF65-F5344CB8AC3E}">
        <p14:creationId xmlns:p14="http://schemas.microsoft.com/office/powerpoint/2010/main" val="998160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Agenda</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388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Hintergrund, Ziele und Methoden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dem </a:t>
            </a:r>
            <a:r>
              <a:rPr lang="de-DE" altLang="de-DE" sz="2000" dirty="0" err="1">
                <a:solidFill>
                  <a:schemeClr val="tx1"/>
                </a:solidFill>
                <a:latin typeface="+mn-lt"/>
              </a:rPr>
              <a:t>Scoping</a:t>
            </a:r>
            <a:r>
              <a:rPr lang="de-DE" altLang="de-DE" sz="2000" dirty="0">
                <a:solidFill>
                  <a:schemeClr val="tx1"/>
                </a:solidFill>
                <a:latin typeface="+mn-lt"/>
              </a:rPr>
              <a:t> Review</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b="1" dirty="0">
                <a:solidFill>
                  <a:schemeClr val="tx1"/>
                </a:solidFill>
                <a:latin typeface="+mn-lt"/>
              </a:rPr>
              <a:t>Ausgewählte Ergebnisse aus Interviews mit Stakeholdern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Empfehlungen aus der Expertise</a:t>
            </a:r>
          </a:p>
          <a:p>
            <a:pPr marL="0" indent="0" eaLnBrk="1" hangingPunct="1">
              <a:lnSpc>
                <a:spcPct val="120000"/>
              </a:lnSpc>
              <a:spcBef>
                <a:spcPts val="800"/>
              </a:spcBef>
              <a:spcAft>
                <a:spcPts val="0"/>
              </a:spcAft>
              <a:buClr>
                <a:srgbClr val="FF6600"/>
              </a:buClr>
              <a:buSzPct val="100000"/>
              <a:buNone/>
            </a:pPr>
            <a:endParaRPr lang="de-DE" altLang="de-DE" sz="2000" dirty="0">
              <a:solidFill>
                <a:schemeClr val="tx1"/>
              </a:solidFill>
              <a:latin typeface="+mn-lt"/>
            </a:endParaRP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3280093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Befragung einzelner Stakeholder</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40763" y="1124744"/>
            <a:ext cx="8768862" cy="507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lvl="0">
              <a:lnSpc>
                <a:spcPct val="100000"/>
              </a:lnSpc>
              <a:spcBef>
                <a:spcPts val="1200"/>
              </a:spcBef>
              <a:spcAft>
                <a:spcPts val="12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Hartmut Emme von der Ahe</a:t>
            </a:r>
            <a:r>
              <a:rPr lang="de-DE" sz="1800" dirty="0">
                <a:solidFill>
                  <a:schemeClr val="tx1"/>
                </a:solidFill>
                <a:effectLst/>
                <a:latin typeface="+mn-lt"/>
                <a:ea typeface="Calibri" panose="020F0502020204030204" pitchFamily="34" charset="0"/>
                <a:cs typeface="Times New Roman" panose="02020603050405020304" pitchFamily="18" charset="0"/>
              </a:rPr>
              <a:t> (DER PARITÄTISCHE Minden-Lübbecke/Herford und Verantwortlicher für das Projekt LOTTA)</a:t>
            </a:r>
          </a:p>
          <a:p>
            <a:pPr lvl="0">
              <a:lnSpc>
                <a:spcPct val="100000"/>
              </a:lnSpc>
              <a:spcBef>
                <a:spcPts val="1200"/>
              </a:spcBef>
              <a:spcAft>
                <a:spcPts val="12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Dr. Rosa-Adelinde Fehrenbach</a:t>
            </a:r>
            <a:r>
              <a:rPr lang="de-DE" sz="1800" dirty="0">
                <a:solidFill>
                  <a:schemeClr val="tx1"/>
                </a:solidFill>
                <a:effectLst/>
                <a:latin typeface="+mn-lt"/>
                <a:ea typeface="Calibri" panose="020F0502020204030204" pitchFamily="34" charset="0"/>
                <a:cs typeface="Times New Roman" panose="02020603050405020304" pitchFamily="18" charset="0"/>
              </a:rPr>
              <a:t> (zuständige Sprecherin der Deutschen Gesellschaft für Gerontopsychiatrie und -psychotherapie - DGGPP zum Thema Versorgungspfad für die Nationale Demenzstrategie)</a:t>
            </a:r>
          </a:p>
          <a:p>
            <a:pPr lvl="0">
              <a:lnSpc>
                <a:spcPct val="100000"/>
              </a:lnSpc>
              <a:spcBef>
                <a:spcPts val="1200"/>
              </a:spcBef>
              <a:spcAft>
                <a:spcPts val="12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Prof. Dr. Michael Rapp </a:t>
            </a:r>
            <a:r>
              <a:rPr lang="de-DE" sz="1800" dirty="0">
                <a:solidFill>
                  <a:schemeClr val="tx1"/>
                </a:solidFill>
                <a:effectLst/>
                <a:latin typeface="+mn-lt"/>
                <a:ea typeface="Calibri" panose="020F0502020204030204" pitchFamily="34" charset="0"/>
                <a:cs typeface="Times New Roman" panose="02020603050405020304" pitchFamily="18" charset="0"/>
              </a:rPr>
              <a:t>(Präsident der Deutschen Gesellschaft für Gerontopsychiatrie und -psychotherapie-DGGPP)</a:t>
            </a:r>
          </a:p>
          <a:p>
            <a:pPr lvl="0">
              <a:lnSpc>
                <a:spcPct val="100000"/>
              </a:lnSpc>
              <a:spcBef>
                <a:spcPts val="1200"/>
              </a:spcBef>
              <a:spcAft>
                <a:spcPts val="12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Saskia Weiß</a:t>
            </a:r>
            <a:r>
              <a:rPr lang="de-DE" sz="1800" dirty="0">
                <a:solidFill>
                  <a:schemeClr val="tx1"/>
                </a:solidFill>
                <a:effectLst/>
                <a:latin typeface="+mn-lt"/>
                <a:ea typeface="Calibri" panose="020F0502020204030204" pitchFamily="34" charset="0"/>
                <a:cs typeface="Times New Roman" panose="02020603050405020304" pitchFamily="18" charset="0"/>
              </a:rPr>
              <a:t> (Vorsitzende der Deutschen Alzheimer Gesellschaft)</a:t>
            </a:r>
          </a:p>
          <a:p>
            <a:pPr marL="342900" lvl="0" indent="-342900" algn="just">
              <a:lnSpc>
                <a:spcPct val="130000"/>
              </a:lnSpc>
              <a:spcBef>
                <a:spcPts val="600"/>
              </a:spcBef>
              <a:spcAft>
                <a:spcPts val="600"/>
              </a:spcAft>
              <a:buFont typeface="Symbol" panose="05050102010706020507" pitchFamily="18" charset="2"/>
              <a:buChar char=""/>
            </a:pPr>
            <a:endParaRPr lang="de-DE" sz="1800" dirty="0">
              <a:solidFill>
                <a:schemeClr val="tx1"/>
              </a:solidFill>
              <a:effectLst/>
              <a:latin typeface="+mn-lt"/>
              <a:ea typeface="Calibri" panose="020F0502020204030204" pitchFamily="34" charset="0"/>
              <a:cs typeface="Times New Roman" panose="02020603050405020304" pitchFamily="18" charset="0"/>
            </a:endParaRPr>
          </a:p>
          <a:p>
            <a:pPr marL="0" indent="0" algn="just">
              <a:lnSpc>
                <a:spcPct val="130000"/>
              </a:lnSpc>
              <a:spcBef>
                <a:spcPts val="600"/>
              </a:spcBef>
              <a:spcAft>
                <a:spcPts val="600"/>
              </a:spcAft>
              <a:buNone/>
            </a:pPr>
            <a:r>
              <a:rPr lang="de-DE" sz="1400" dirty="0">
                <a:solidFill>
                  <a:schemeClr val="tx1"/>
                </a:solidFill>
                <a:effectLst/>
                <a:latin typeface="+mn-lt"/>
                <a:ea typeface="Calibri" panose="020F0502020204030204" pitchFamily="34" charset="0"/>
                <a:cs typeface="Times New Roman" panose="02020603050405020304" pitchFamily="18" charset="0"/>
              </a:rPr>
              <a:t>Ein geplantes Interview mit Dr. Sabine Köhler (Vorsitzende des </a:t>
            </a:r>
            <a:r>
              <a:rPr lang="de-DE" sz="1400" dirty="0">
                <a:solidFill>
                  <a:schemeClr val="tx1"/>
                </a:solidFill>
                <a:effectLst/>
                <a:latin typeface="+mn-lt"/>
                <a:ea typeface="Times New Roman" panose="02020603050405020304" pitchFamily="18" charset="0"/>
                <a:cs typeface="Times New Roman" panose="02020603050405020304" pitchFamily="18" charset="0"/>
              </a:rPr>
              <a:t>Bundesverbands der Deutschen Nervenärzte - BVDN) konnte aus terminlichen Gründen nicht mehr stattfinden.</a:t>
            </a:r>
            <a:endParaRPr lang="de-DE" sz="1400" dirty="0">
              <a:solidFill>
                <a:schemeClr val="tx1"/>
              </a:solidFill>
              <a:effectLst/>
              <a:latin typeface="+mn-lt"/>
              <a:ea typeface="Calibri" panose="020F0502020204030204" pitchFamily="34" charset="0"/>
              <a:cs typeface="Times New Roman" panose="02020603050405020304" pitchFamily="18" charset="0"/>
            </a:endParaRP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1281845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Ausgewählte Ergebnisse aus den Interviews</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5059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lvl="0">
              <a:lnSpc>
                <a:spcPct val="100000"/>
              </a:lnSpc>
              <a:spcBef>
                <a:spcPts val="1800"/>
              </a:spcBef>
              <a:spcAft>
                <a:spcPts val="6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Verbreitung:</a:t>
            </a:r>
            <a:r>
              <a:rPr lang="de-DE" sz="1800" dirty="0">
                <a:solidFill>
                  <a:schemeClr val="tx1"/>
                </a:solidFill>
                <a:effectLst/>
                <a:latin typeface="+mn-lt"/>
                <a:ea typeface="Calibri" panose="020F0502020204030204" pitchFamily="34" charset="0"/>
                <a:cs typeface="Times New Roman" panose="02020603050405020304" pitchFamily="18" charset="0"/>
              </a:rPr>
              <a:t> Keine umfassenden Versorgungspfade in Deutschland, </a:t>
            </a:r>
            <a:br>
              <a:rPr lang="de-DE" sz="1800" dirty="0">
                <a:solidFill>
                  <a:schemeClr val="tx1"/>
                </a:solidFill>
                <a:effectLst/>
                <a:latin typeface="+mn-lt"/>
                <a:ea typeface="Calibri" panose="020F0502020204030204" pitchFamily="34" charset="0"/>
                <a:cs typeface="Times New Roman" panose="02020603050405020304" pitchFamily="18" charset="0"/>
              </a:rPr>
            </a:br>
            <a:r>
              <a:rPr lang="de-DE" sz="1800" dirty="0">
                <a:solidFill>
                  <a:schemeClr val="tx1"/>
                </a:solidFill>
                <a:effectLst/>
                <a:latin typeface="+mn-lt"/>
                <a:ea typeface="Calibri" panose="020F0502020204030204" pitchFamily="34" charset="0"/>
                <a:cs typeface="Times New Roman" panose="02020603050405020304" pitchFamily="18" charset="0"/>
              </a:rPr>
              <a:t>aber „Teil-Pfade“</a:t>
            </a:r>
          </a:p>
          <a:p>
            <a:pPr lvl="0">
              <a:lnSpc>
                <a:spcPct val="100000"/>
              </a:lnSpc>
              <a:spcBef>
                <a:spcPts val="1800"/>
              </a:spcBef>
              <a:spcAft>
                <a:spcPts val="6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Barrieren:</a:t>
            </a:r>
            <a:r>
              <a:rPr lang="de-DE" sz="1800" dirty="0">
                <a:solidFill>
                  <a:schemeClr val="tx1"/>
                </a:solidFill>
                <a:effectLst/>
                <a:latin typeface="+mn-lt"/>
                <a:ea typeface="Calibri" panose="020F0502020204030204" pitchFamily="34" charset="0"/>
                <a:cs typeface="Times New Roman" panose="02020603050405020304" pitchFamily="18" charset="0"/>
              </a:rPr>
              <a:t> Komplexität, Diversität von Interessen, </a:t>
            </a:r>
            <a:r>
              <a:rPr lang="de-DE" sz="1800" dirty="0" err="1">
                <a:solidFill>
                  <a:schemeClr val="tx1"/>
                </a:solidFill>
                <a:effectLst/>
                <a:latin typeface="+mn-lt"/>
                <a:ea typeface="Calibri" panose="020F0502020204030204" pitchFamily="34" charset="0"/>
                <a:cs typeface="Times New Roman" panose="02020603050405020304" pitchFamily="18" charset="0"/>
              </a:rPr>
              <a:t>Versäulung</a:t>
            </a:r>
            <a:r>
              <a:rPr lang="de-DE" sz="1800" dirty="0">
                <a:solidFill>
                  <a:schemeClr val="tx1"/>
                </a:solidFill>
                <a:effectLst/>
                <a:latin typeface="+mn-lt"/>
                <a:ea typeface="Calibri" panose="020F0502020204030204" pitchFamily="34" charset="0"/>
                <a:cs typeface="Times New Roman" panose="02020603050405020304" pitchFamily="18" charset="0"/>
              </a:rPr>
              <a:t> finanzieller Zuständigkeiten, Zeit- und Fachkraftmangel (Konsens Minimalstandard als Problem)</a:t>
            </a:r>
          </a:p>
          <a:p>
            <a:pPr lvl="0" algn="just">
              <a:lnSpc>
                <a:spcPct val="100000"/>
              </a:lnSpc>
              <a:spcBef>
                <a:spcPts val="1800"/>
              </a:spcBef>
              <a:spcAft>
                <a:spcPts val="600"/>
              </a:spcAft>
              <a:buClr>
                <a:srgbClr val="FF6600"/>
              </a:buClr>
              <a:buSzPct val="100000"/>
              <a:buFont typeface="Wingdings" panose="05000000000000000000" pitchFamily="2" charset="2"/>
              <a:buChar char="§"/>
            </a:pPr>
            <a:r>
              <a:rPr lang="de-DE" sz="1800" b="1" dirty="0">
                <a:solidFill>
                  <a:schemeClr val="tx1"/>
                </a:solidFill>
                <a:effectLst/>
                <a:latin typeface="+mn-lt"/>
                <a:ea typeface="Calibri" panose="020F0502020204030204" pitchFamily="34" charset="0"/>
                <a:cs typeface="Times New Roman" panose="02020603050405020304" pitchFamily="18" charset="0"/>
              </a:rPr>
              <a:t>Aufgaben des Versorgungspfades:</a:t>
            </a:r>
          </a:p>
          <a:p>
            <a:pPr lvl="1">
              <a:lnSpc>
                <a:spcPct val="100000"/>
              </a:lnSpc>
              <a:spcBef>
                <a:spcPts val="1200"/>
              </a:spcBef>
              <a:spcAft>
                <a:spcPts val="600"/>
              </a:spcAft>
              <a:buClr>
                <a:srgbClr val="FF6600"/>
              </a:buClr>
              <a:buSzPct val="90000"/>
              <a:buFont typeface="Symbol" panose="05050102010706020507" pitchFamily="18" charset="2"/>
              <a:buChar char="-"/>
            </a:pPr>
            <a:r>
              <a:rPr lang="de-DE" sz="1600" dirty="0" err="1">
                <a:solidFill>
                  <a:schemeClr val="tx1"/>
                </a:solidFill>
                <a:effectLst/>
                <a:latin typeface="+mn-lt"/>
                <a:ea typeface="Calibri" panose="020F0502020204030204" pitchFamily="34" charset="0"/>
                <a:cs typeface="Times New Roman" panose="02020603050405020304" pitchFamily="18" charset="0"/>
              </a:rPr>
              <a:t>MmD</a:t>
            </a:r>
            <a:r>
              <a:rPr lang="de-DE" sz="1600" dirty="0">
                <a:solidFill>
                  <a:schemeClr val="tx1"/>
                </a:solidFill>
                <a:effectLst/>
                <a:latin typeface="+mn-lt"/>
                <a:ea typeface="Calibri" panose="020F0502020204030204" pitchFamily="34" charset="0"/>
                <a:cs typeface="Times New Roman" panose="02020603050405020304" pitchFamily="18" charset="0"/>
              </a:rPr>
              <a:t> und Angehörige durch den Dschungel an Hilfen führen und die Akzeptanz fördern</a:t>
            </a:r>
          </a:p>
          <a:p>
            <a:pPr lvl="1">
              <a:lnSpc>
                <a:spcPct val="100000"/>
              </a:lnSpc>
              <a:spcBef>
                <a:spcPts val="1200"/>
              </a:spcBef>
              <a:spcAft>
                <a:spcPts val="600"/>
              </a:spcAft>
              <a:buClr>
                <a:srgbClr val="FF6600"/>
              </a:buClr>
              <a:buSzPct val="90000"/>
              <a:buFont typeface="Symbol" panose="05050102010706020507" pitchFamily="18" charset="2"/>
              <a:buChar char="-"/>
            </a:pPr>
            <a:r>
              <a:rPr lang="de-DE" sz="1600" dirty="0">
                <a:solidFill>
                  <a:schemeClr val="tx1"/>
                </a:solidFill>
                <a:latin typeface="+mn-lt"/>
                <a:ea typeface="Calibri" panose="020F0502020204030204" pitchFamily="34" charset="0"/>
                <a:cs typeface="Times New Roman" panose="02020603050405020304" pitchFamily="18" charset="0"/>
              </a:rPr>
              <a:t>Orientierung an fachlichen Standards verbessern (z. B. S3 Leitlinien)</a:t>
            </a:r>
          </a:p>
          <a:p>
            <a:pPr lvl="1">
              <a:lnSpc>
                <a:spcPct val="100000"/>
              </a:lnSpc>
              <a:spcBef>
                <a:spcPts val="1200"/>
              </a:spcBef>
              <a:spcAft>
                <a:spcPts val="600"/>
              </a:spcAft>
              <a:buClr>
                <a:srgbClr val="FF6600"/>
              </a:buClr>
              <a:buSzPct val="90000"/>
              <a:buFont typeface="Symbol" panose="05050102010706020507" pitchFamily="18" charset="2"/>
              <a:buChar char="-"/>
            </a:pPr>
            <a:r>
              <a:rPr lang="de-DE" sz="1600" dirty="0">
                <a:solidFill>
                  <a:schemeClr val="tx1"/>
                </a:solidFill>
                <a:effectLst/>
                <a:latin typeface="+mn-lt"/>
                <a:ea typeface="Calibri" panose="020F0502020204030204" pitchFamily="34" charset="0"/>
                <a:cs typeface="Times New Roman" panose="02020603050405020304" pitchFamily="18" charset="0"/>
              </a:rPr>
              <a:t>Berufsgruppen klare Aufgaben zuteilen</a:t>
            </a:r>
          </a:p>
          <a:p>
            <a:pPr lvl="1">
              <a:lnSpc>
                <a:spcPct val="100000"/>
              </a:lnSpc>
              <a:spcBef>
                <a:spcPts val="1200"/>
              </a:spcBef>
              <a:spcAft>
                <a:spcPts val="600"/>
              </a:spcAft>
              <a:buClr>
                <a:srgbClr val="FF6600"/>
              </a:buClr>
              <a:buSzPct val="90000"/>
              <a:buFont typeface="Symbol" panose="05050102010706020507" pitchFamily="18" charset="2"/>
              <a:buChar char="-"/>
            </a:pPr>
            <a:r>
              <a:rPr lang="de-DE" sz="1600" dirty="0">
                <a:solidFill>
                  <a:schemeClr val="tx1"/>
                </a:solidFill>
                <a:latin typeface="+mn-lt"/>
                <a:ea typeface="Calibri" panose="020F0502020204030204" pitchFamily="34" charset="0"/>
                <a:cs typeface="Times New Roman" panose="02020603050405020304" pitchFamily="18" charset="0"/>
              </a:rPr>
              <a:t>Versorgung optimieren (z. B. Vermeiden von Informationsverlust und Doppelaktivitäten)</a:t>
            </a:r>
            <a:endParaRPr lang="de-DE" sz="1600" dirty="0">
              <a:solidFill>
                <a:schemeClr val="tx1"/>
              </a:solidFill>
              <a:effectLst/>
              <a:latin typeface="+mn-lt"/>
              <a:ea typeface="Calibri" panose="020F0502020204030204" pitchFamily="34" charset="0"/>
              <a:cs typeface="Times New Roman" panose="02020603050405020304" pitchFamily="18" charset="0"/>
            </a:endParaRPr>
          </a:p>
          <a:p>
            <a:pPr marL="0" indent="0" eaLnBrk="1" hangingPunct="1">
              <a:spcBef>
                <a:spcPts val="600"/>
              </a:spcBef>
              <a:spcAft>
                <a:spcPts val="1200"/>
              </a:spcAft>
              <a:buNone/>
            </a:pPr>
            <a:endParaRPr lang="de-DE" altLang="de-DE" sz="1800" dirty="0"/>
          </a:p>
        </p:txBody>
      </p:sp>
    </p:spTree>
    <p:extLst>
      <p:ext uri="{BB962C8B-B14F-4D97-AF65-F5344CB8AC3E}">
        <p14:creationId xmlns:p14="http://schemas.microsoft.com/office/powerpoint/2010/main" val="2178970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dirty="0">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Agenda</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388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Hintergrund, Ziele und Methoden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dem </a:t>
            </a:r>
            <a:r>
              <a:rPr lang="de-DE" altLang="de-DE" sz="2000" dirty="0" err="1">
                <a:solidFill>
                  <a:schemeClr val="tx1"/>
                </a:solidFill>
                <a:latin typeface="+mn-lt"/>
              </a:rPr>
              <a:t>Scoping</a:t>
            </a:r>
            <a:r>
              <a:rPr lang="de-DE" altLang="de-DE" sz="2000" dirty="0">
                <a:solidFill>
                  <a:schemeClr val="tx1"/>
                </a:solidFill>
                <a:latin typeface="+mn-lt"/>
              </a:rPr>
              <a:t> Review</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Interviews mit Stakeholdern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Empfehlungen aus der Expertise</a:t>
            </a:r>
          </a:p>
          <a:p>
            <a:pPr marL="0" indent="0" eaLnBrk="1" hangingPunct="1">
              <a:lnSpc>
                <a:spcPct val="120000"/>
              </a:lnSpc>
              <a:spcBef>
                <a:spcPts val="800"/>
              </a:spcBef>
              <a:spcAft>
                <a:spcPts val="0"/>
              </a:spcAft>
              <a:buClr>
                <a:srgbClr val="FF6600"/>
              </a:buClr>
              <a:buSzPct val="100000"/>
              <a:buNone/>
            </a:pPr>
            <a:endParaRPr lang="de-DE" altLang="de-DE" sz="2000" dirty="0">
              <a:solidFill>
                <a:schemeClr val="tx1"/>
              </a:solidFill>
              <a:latin typeface="+mn-lt"/>
            </a:endParaRPr>
          </a:p>
          <a:p>
            <a:pPr eaLnBrk="1" hangingPunct="1">
              <a:spcBef>
                <a:spcPts val="600"/>
              </a:spcBef>
              <a:spcAft>
                <a:spcPts val="1200"/>
              </a:spcAft>
              <a:buBlip>
                <a:blip r:embed="rId2"/>
              </a:buBlip>
            </a:pPr>
            <a:endParaRPr lang="de-DE" altLang="de-DE" sz="1800"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Agenda</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40438" y="1124744"/>
            <a:ext cx="8768862" cy="388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Hintergrund, Ziele und Methoden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dem </a:t>
            </a:r>
            <a:r>
              <a:rPr lang="de-DE" altLang="de-DE" sz="2000" dirty="0" err="1">
                <a:solidFill>
                  <a:schemeClr val="tx1"/>
                </a:solidFill>
                <a:latin typeface="+mn-lt"/>
              </a:rPr>
              <a:t>Scoping</a:t>
            </a:r>
            <a:r>
              <a:rPr lang="de-DE" altLang="de-DE" sz="2000" dirty="0">
                <a:solidFill>
                  <a:schemeClr val="tx1"/>
                </a:solidFill>
                <a:latin typeface="+mn-lt"/>
              </a:rPr>
              <a:t> Review</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Interviews mit Stakeholdern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b="1" dirty="0">
                <a:solidFill>
                  <a:schemeClr val="tx1"/>
                </a:solidFill>
                <a:latin typeface="+mn-lt"/>
              </a:rPr>
              <a:t>Empfehlungen aus der Expertise</a:t>
            </a:r>
          </a:p>
          <a:p>
            <a:pPr marL="0" indent="0" eaLnBrk="1" hangingPunct="1">
              <a:lnSpc>
                <a:spcPct val="120000"/>
              </a:lnSpc>
              <a:spcBef>
                <a:spcPts val="800"/>
              </a:spcBef>
              <a:spcAft>
                <a:spcPts val="0"/>
              </a:spcAft>
              <a:buClr>
                <a:srgbClr val="FF6600"/>
              </a:buClr>
              <a:buSzPct val="100000"/>
              <a:buNone/>
            </a:pPr>
            <a:endParaRPr lang="de-DE" altLang="de-DE" sz="2000" dirty="0">
              <a:solidFill>
                <a:schemeClr val="tx1"/>
              </a:solidFill>
              <a:latin typeface="+mn-lt"/>
            </a:endParaRP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3341221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7" name="Textfeld 2">
            <a:extLst>
              <a:ext uri="{FF2B5EF4-FFF2-40B4-BE49-F238E27FC236}">
                <a16:creationId xmlns:a16="http://schemas.microsoft.com/office/drawing/2014/main" id="{1B877B87-7EA6-42C9-BD97-9DB42D8E5D1C}"/>
              </a:ext>
            </a:extLst>
          </p:cNvPr>
          <p:cNvSpPr txBox="1">
            <a:spLocks noChangeArrowheads="1"/>
          </p:cNvSpPr>
          <p:nvPr/>
        </p:nvSpPr>
        <p:spPr bwMode="auto">
          <a:xfrm>
            <a:off x="3708889" y="370743"/>
            <a:ext cx="4608634" cy="404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endParaRPr lang="de-DE" altLang="de-DE" sz="2031">
              <a:solidFill>
                <a:schemeClr val="tx1"/>
              </a:solidFill>
              <a:latin typeface="Arial" panose="020B0604020202020204" pitchFamily="34" charset="0"/>
              <a:cs typeface="Arial" panose="020B0604020202020204" pitchFamily="34" charset="0"/>
            </a:endParaRP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a:solidFill>
                  <a:schemeClr val="tx1"/>
                </a:solidFill>
                <a:latin typeface="+mn-lt"/>
              </a:rPr>
              <a:t>Empfehlungen aus der Expertise</a:t>
            </a:r>
            <a:endParaRPr lang="de-DE" altLang="de-DE" sz="2200" b="1" dirty="0">
              <a:solidFill>
                <a:schemeClr val="tx1"/>
              </a:solidFill>
              <a:latin typeface="+mn-lt"/>
            </a:endParaRP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Erkenntniserweiterung durch vertiefende Analysen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Erarbeitung von Grundlagen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Konkretisierung wesentlicher Inhalte und Qualitätsmerkmale des Versorgungspfads</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Formulierungen von Anforderungen für Monitoring und Evaluation</a:t>
            </a: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1551032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179512" y="-105254"/>
            <a:ext cx="7704856" cy="1143000"/>
          </a:xfrm>
        </p:spPr>
        <p:txBody>
          <a:bodyPr/>
          <a:lstStyle/>
          <a:p>
            <a:r>
              <a:rPr lang="de-DE" dirty="0">
                <a:solidFill>
                  <a:schemeClr val="tx1"/>
                </a:solidFill>
              </a:rPr>
              <a:t>Kontakt</a:t>
            </a:r>
          </a:p>
        </p:txBody>
      </p:sp>
      <p:sp>
        <p:nvSpPr>
          <p:cNvPr id="13315" name="Inhaltsplatzhalter 2"/>
          <p:cNvSpPr>
            <a:spLocks noGrp="1"/>
          </p:cNvSpPr>
          <p:nvPr>
            <p:ph idx="1"/>
          </p:nvPr>
        </p:nvSpPr>
        <p:spPr>
          <a:xfrm>
            <a:off x="266510" y="1268760"/>
            <a:ext cx="8481954" cy="4680520"/>
          </a:xfrm>
          <a:noFill/>
        </p:spPr>
        <p:txBody>
          <a:bodyPr/>
          <a:lstStyle/>
          <a:p>
            <a:pPr marL="0" indent="0">
              <a:lnSpc>
                <a:spcPct val="100000"/>
              </a:lnSpc>
              <a:spcBef>
                <a:spcPts val="600"/>
              </a:spcBef>
              <a:spcAft>
                <a:spcPts val="600"/>
              </a:spcAft>
              <a:buNone/>
            </a:pPr>
            <a:r>
              <a:rPr lang="de-DE" sz="2200" b="1" dirty="0">
                <a:solidFill>
                  <a:schemeClr val="tx1"/>
                </a:solidFill>
              </a:rPr>
              <a:t>Ansprechpartner*in: </a:t>
            </a:r>
          </a:p>
          <a:p>
            <a:pPr marL="0" indent="0">
              <a:spcBef>
                <a:spcPts val="0"/>
              </a:spcBef>
              <a:spcAft>
                <a:spcPts val="300"/>
              </a:spcAft>
              <a:buNone/>
            </a:pPr>
            <a:r>
              <a:rPr lang="de-DE" sz="1800" dirty="0">
                <a:solidFill>
                  <a:schemeClr val="accent1"/>
                </a:solidFill>
              </a:rPr>
              <a:t>Dr. Sabine </a:t>
            </a:r>
            <a:r>
              <a:rPr lang="de-DE" sz="1800" dirty="0">
                <a:solidFill>
                  <a:schemeClr val="accent1"/>
                </a:solidFill>
                <a:cs typeface="Calibri" panose="020F0502020204030204" pitchFamily="34" charset="0"/>
              </a:rPr>
              <a:t>Kirchen-Peters</a:t>
            </a:r>
            <a:r>
              <a:rPr lang="de-DE" sz="1800" dirty="0">
                <a:solidFill>
                  <a:schemeClr val="accent1"/>
                </a:solidFill>
              </a:rPr>
              <a:t>			</a:t>
            </a:r>
            <a:r>
              <a:rPr lang="de-DE" sz="1800" dirty="0">
                <a:solidFill>
                  <a:schemeClr val="accent1"/>
                </a:solidFill>
                <a:hlinkClick r:id="rId3"/>
              </a:rPr>
              <a:t>kirchen-peters@iso-institut.de</a:t>
            </a:r>
            <a:endParaRPr lang="de-DE" sz="1800" dirty="0">
              <a:solidFill>
                <a:schemeClr val="accent1"/>
              </a:solidFill>
            </a:endParaRPr>
          </a:p>
          <a:p>
            <a:pPr marL="0" indent="0">
              <a:spcBef>
                <a:spcPts val="0"/>
              </a:spcBef>
              <a:spcAft>
                <a:spcPts val="300"/>
              </a:spcAft>
              <a:buNone/>
            </a:pPr>
            <a:r>
              <a:rPr lang="de-DE" sz="1800" dirty="0">
                <a:solidFill>
                  <a:schemeClr val="accent1"/>
                </a:solidFill>
              </a:rPr>
              <a:t>Prof. Dr. Jürgen Stausberg			</a:t>
            </a:r>
            <a:r>
              <a:rPr lang="de-DE" sz="1800" dirty="0">
                <a:solidFill>
                  <a:schemeClr val="accent1"/>
                </a:solidFill>
                <a:hlinkClick r:id="rId4"/>
              </a:rPr>
              <a:t>stausberg@iso-institut.de</a:t>
            </a:r>
            <a:endParaRPr lang="de-DE" sz="1800" dirty="0">
              <a:solidFill>
                <a:schemeClr val="accent1"/>
              </a:solidFill>
            </a:endParaRPr>
          </a:p>
          <a:p>
            <a:pPr marL="0" indent="0">
              <a:spcBef>
                <a:spcPts val="0"/>
              </a:spcBef>
              <a:spcAft>
                <a:spcPts val="300"/>
              </a:spcAft>
              <a:buNone/>
            </a:pPr>
            <a:endParaRPr lang="de-DE" sz="1800" dirty="0">
              <a:solidFill>
                <a:schemeClr val="accent1"/>
              </a:solidFill>
            </a:endParaRPr>
          </a:p>
          <a:p>
            <a:pPr marL="0" indent="0">
              <a:spcBef>
                <a:spcPts val="0"/>
              </a:spcBef>
              <a:spcAft>
                <a:spcPts val="300"/>
              </a:spcAft>
              <a:buNone/>
            </a:pPr>
            <a:endParaRPr lang="de-DE" sz="1800" dirty="0">
              <a:solidFill>
                <a:schemeClr val="accent1"/>
              </a:solidFill>
            </a:endParaRPr>
          </a:p>
          <a:p>
            <a:pPr marL="0" indent="0">
              <a:lnSpc>
                <a:spcPct val="100000"/>
              </a:lnSpc>
              <a:spcBef>
                <a:spcPts val="0"/>
              </a:spcBef>
              <a:spcAft>
                <a:spcPts val="300"/>
              </a:spcAft>
              <a:buNone/>
            </a:pPr>
            <a:endParaRPr lang="de-DE" sz="1800" dirty="0">
              <a:solidFill>
                <a:schemeClr val="accent1"/>
              </a:solidFill>
            </a:endParaRPr>
          </a:p>
          <a:p>
            <a:pPr marL="0" indent="0">
              <a:lnSpc>
                <a:spcPct val="100000"/>
              </a:lnSpc>
              <a:spcBef>
                <a:spcPts val="600"/>
              </a:spcBef>
              <a:spcAft>
                <a:spcPts val="600"/>
              </a:spcAft>
              <a:buNone/>
            </a:pPr>
            <a:r>
              <a:rPr lang="de-DE" sz="2200" b="1" dirty="0">
                <a:solidFill>
                  <a:schemeClr val="tx1"/>
                </a:solidFill>
              </a:rPr>
              <a:t>Institut:</a:t>
            </a:r>
          </a:p>
          <a:p>
            <a:pPr marL="0" indent="0">
              <a:lnSpc>
                <a:spcPct val="100000"/>
              </a:lnSpc>
              <a:spcBef>
                <a:spcPts val="0"/>
              </a:spcBef>
              <a:spcAft>
                <a:spcPts val="0"/>
              </a:spcAft>
              <a:buNone/>
            </a:pPr>
            <a:r>
              <a:rPr lang="de-DE" sz="2000" b="1" dirty="0">
                <a:solidFill>
                  <a:schemeClr val="accent1"/>
                </a:solidFill>
              </a:rPr>
              <a:t>Institut für Sozialforschung und Sozialwirtschaft (</a:t>
            </a:r>
            <a:r>
              <a:rPr lang="de-DE" sz="2000" b="1" i="1" dirty="0">
                <a:solidFill>
                  <a:schemeClr val="accent1"/>
                </a:solidFill>
              </a:rPr>
              <a:t>iso</a:t>
            </a:r>
            <a:r>
              <a:rPr lang="de-DE" sz="2000" b="1" dirty="0">
                <a:solidFill>
                  <a:schemeClr val="accent1"/>
                </a:solidFill>
              </a:rPr>
              <a:t>) e.V.</a:t>
            </a:r>
            <a:br>
              <a:rPr lang="de-DE" sz="2000" b="1" dirty="0">
                <a:solidFill>
                  <a:schemeClr val="accent1"/>
                </a:solidFill>
              </a:rPr>
            </a:br>
            <a:endParaRPr lang="de-DE" sz="2000" b="1" dirty="0">
              <a:solidFill>
                <a:schemeClr val="accent1"/>
              </a:solidFill>
            </a:endParaRPr>
          </a:p>
          <a:p>
            <a:pPr marL="0" indent="0">
              <a:lnSpc>
                <a:spcPct val="100000"/>
              </a:lnSpc>
              <a:spcBef>
                <a:spcPts val="0"/>
              </a:spcBef>
              <a:spcAft>
                <a:spcPts val="0"/>
              </a:spcAft>
              <a:buNone/>
            </a:pPr>
            <a:r>
              <a:rPr lang="de-DE" sz="1800" dirty="0">
                <a:solidFill>
                  <a:schemeClr val="accent1"/>
                </a:solidFill>
              </a:rPr>
              <a:t>Trillerweg 68				Tel.:  + 49 (0) 681/ 95424-0</a:t>
            </a:r>
          </a:p>
          <a:p>
            <a:pPr marL="0" indent="0">
              <a:lnSpc>
                <a:spcPct val="100000"/>
              </a:lnSpc>
              <a:spcBef>
                <a:spcPts val="300"/>
              </a:spcBef>
              <a:spcAft>
                <a:spcPts val="600"/>
              </a:spcAft>
              <a:buNone/>
            </a:pPr>
            <a:r>
              <a:rPr lang="de-DE" sz="1800" dirty="0">
                <a:solidFill>
                  <a:schemeClr val="accent1"/>
                </a:solidFill>
              </a:rPr>
              <a:t>66117 Saarbrücken			Fax.: + 49 (0) 681/ 95424-27</a:t>
            </a:r>
          </a:p>
          <a:p>
            <a:pPr>
              <a:lnSpc>
                <a:spcPct val="100000"/>
              </a:lnSpc>
              <a:spcBef>
                <a:spcPts val="600"/>
              </a:spcBef>
              <a:spcAft>
                <a:spcPts val="600"/>
              </a:spcAft>
            </a:pPr>
            <a:endParaRPr lang="de-DE" sz="2000" dirty="0"/>
          </a:p>
          <a:p>
            <a:pPr marL="0" indent="0">
              <a:lnSpc>
                <a:spcPct val="100000"/>
              </a:lnSpc>
              <a:spcBef>
                <a:spcPts val="600"/>
              </a:spcBef>
              <a:spcAft>
                <a:spcPts val="600"/>
              </a:spcAft>
              <a:buNone/>
            </a:pPr>
            <a:r>
              <a:rPr lang="de-DE" sz="2200" b="1" dirty="0">
                <a:solidFill>
                  <a:schemeClr val="tx1"/>
                </a:solidFill>
              </a:rPr>
              <a:t>www.iso-institut.de </a:t>
            </a:r>
            <a:r>
              <a:rPr lang="de-DE" sz="2000" dirty="0">
                <a:solidFill>
                  <a:schemeClr val="tx1"/>
                </a:solidFill>
              </a:rPr>
              <a:t>	</a:t>
            </a:r>
            <a:r>
              <a:rPr lang="de-DE" sz="2400" dirty="0">
                <a:solidFill>
                  <a:schemeClr val="tx1"/>
                </a:solidFill>
              </a:rPr>
              <a:t>						</a:t>
            </a:r>
            <a:r>
              <a:rPr lang="de-DE" sz="2400" dirty="0">
                <a:solidFill>
                  <a:srgbClr val="800080"/>
                </a:solidFill>
              </a:rPr>
              <a:t>				</a:t>
            </a:r>
          </a:p>
        </p:txBody>
      </p:sp>
      <p:sp>
        <p:nvSpPr>
          <p:cNvPr id="4" name="Foliennummernplatzhalter 3">
            <a:extLst>
              <a:ext uri="{FF2B5EF4-FFF2-40B4-BE49-F238E27FC236}">
                <a16:creationId xmlns:a16="http://schemas.microsoft.com/office/drawing/2014/main" id="{A24198EB-BE38-43C1-80E0-1698FEE225A2}"/>
              </a:ext>
            </a:extLst>
          </p:cNvPr>
          <p:cNvSpPr>
            <a:spLocks noGrp="1"/>
          </p:cNvSpPr>
          <p:nvPr>
            <p:ph type="sldNum" sz="quarter" idx="12"/>
          </p:nvPr>
        </p:nvSpPr>
        <p:spPr bwMode="auto">
          <a:xfrm>
            <a:off x="416983" y="6287909"/>
            <a:ext cx="19700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de-DE"/>
            </a:defPPr>
            <a:lvl1pPr algn="l" rtl="0" eaLnBrk="1" fontAlgn="base" hangingPunct="1">
              <a:lnSpc>
                <a:spcPct val="100000"/>
              </a:lnSpc>
              <a:spcBef>
                <a:spcPct val="0"/>
              </a:spcBef>
              <a:spcAft>
                <a:spcPct val="0"/>
              </a:spcAft>
              <a:buClrTx/>
              <a:buSzTx/>
              <a:buFontTx/>
              <a:buNone/>
              <a:defRPr sz="1400" b="0" kern="1200">
                <a:solidFill>
                  <a:srgbClr val="000000"/>
                </a:solidFill>
                <a:latin typeface="Arial" charset="0"/>
                <a:ea typeface="+mn-ea"/>
                <a:cs typeface="+mn-cs"/>
              </a:defRPr>
            </a:lvl1pPr>
            <a:lvl2pPr marL="4572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2pPr>
            <a:lvl3pPr marL="9144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3pPr>
            <a:lvl4pPr marL="13716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4pPr>
            <a:lvl5pPr marL="1828800" algn="l" rtl="0" eaLnBrk="0" fontAlgn="base" hangingPunct="0">
              <a:lnSpc>
                <a:spcPct val="150000"/>
              </a:lnSpc>
              <a:spcBef>
                <a:spcPct val="20000"/>
              </a:spcBef>
              <a:spcAft>
                <a:spcPct val="0"/>
              </a:spcAft>
              <a:buClr>
                <a:schemeClr val="folHlink"/>
              </a:buClr>
              <a:buSzPct val="75000"/>
              <a:buFont typeface="Wingdings" pitchFamily="2" charset="2"/>
              <a:defRPr sz="2200" kern="1200">
                <a:solidFill>
                  <a:srgbClr val="000000"/>
                </a:solidFill>
                <a:latin typeface="Arial" charset="0"/>
                <a:ea typeface="+mn-ea"/>
                <a:cs typeface="+mn-cs"/>
              </a:defRPr>
            </a:lvl5pPr>
            <a:lvl6pPr marL="2286000" algn="l" defTabSz="914400" rtl="0" eaLnBrk="1" latinLnBrk="0" hangingPunct="1">
              <a:defRPr sz="2200" kern="1200">
                <a:solidFill>
                  <a:srgbClr val="000000"/>
                </a:solidFill>
                <a:latin typeface="Arial" charset="0"/>
                <a:ea typeface="+mn-ea"/>
                <a:cs typeface="+mn-cs"/>
              </a:defRPr>
            </a:lvl6pPr>
            <a:lvl7pPr marL="2743200" algn="l" defTabSz="914400" rtl="0" eaLnBrk="1" latinLnBrk="0" hangingPunct="1">
              <a:defRPr sz="2200" kern="1200">
                <a:solidFill>
                  <a:srgbClr val="000000"/>
                </a:solidFill>
                <a:latin typeface="Arial" charset="0"/>
                <a:ea typeface="+mn-ea"/>
                <a:cs typeface="+mn-cs"/>
              </a:defRPr>
            </a:lvl7pPr>
            <a:lvl8pPr marL="3200400" algn="l" defTabSz="914400" rtl="0" eaLnBrk="1" latinLnBrk="0" hangingPunct="1">
              <a:defRPr sz="2200" kern="1200">
                <a:solidFill>
                  <a:srgbClr val="000000"/>
                </a:solidFill>
                <a:latin typeface="Arial" charset="0"/>
                <a:ea typeface="+mn-ea"/>
                <a:cs typeface="+mn-cs"/>
              </a:defRPr>
            </a:lvl8pPr>
            <a:lvl9pPr marL="3657600" algn="l" defTabSz="914400" rtl="0" eaLnBrk="1" latinLnBrk="0" hangingPunct="1">
              <a:defRPr sz="2200" kern="1200">
                <a:solidFill>
                  <a:srgbClr val="000000"/>
                </a:solidFill>
                <a:latin typeface="Arial" charset="0"/>
                <a:ea typeface="+mn-ea"/>
                <a:cs typeface="+mn-cs"/>
              </a:defRPr>
            </a:lvl9pPr>
          </a:lstStyle>
          <a:p>
            <a:pPr>
              <a:defRPr/>
            </a:pPr>
            <a:fld id="{4F19FE46-BFFF-4E92-9F3D-46869410AAEE}" type="slidenum">
              <a:rPr lang="de-DE" smtClean="0"/>
              <a:pPr>
                <a:defRPr/>
              </a:pPr>
              <a:t>22</a:t>
            </a:fld>
            <a:endParaRPr lang="de-DE" dirty="0"/>
          </a:p>
        </p:txBody>
      </p:sp>
    </p:spTree>
    <p:extLst>
      <p:ext uri="{BB962C8B-B14F-4D97-AF65-F5344CB8AC3E}">
        <p14:creationId xmlns:p14="http://schemas.microsoft.com/office/powerpoint/2010/main" val="164783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88640"/>
            <a:ext cx="8229600" cy="504056"/>
          </a:xfrm>
        </p:spPr>
        <p:txBody>
          <a:bodyPr/>
          <a:lstStyle/>
          <a:p>
            <a:r>
              <a:rPr lang="de-DE" dirty="0"/>
              <a:t>Warum wird Schnittstellengestaltung immer wichtiger? </a:t>
            </a:r>
            <a:endParaRPr lang="de-DE" b="1" dirty="0"/>
          </a:p>
        </p:txBody>
      </p:sp>
      <p:sp>
        <p:nvSpPr>
          <p:cNvPr id="3" name="Inhaltsplatzhalter 2"/>
          <p:cNvSpPr>
            <a:spLocks noGrp="1"/>
          </p:cNvSpPr>
          <p:nvPr>
            <p:ph idx="1"/>
          </p:nvPr>
        </p:nvSpPr>
        <p:spPr>
          <a:xfrm>
            <a:off x="179512" y="1124744"/>
            <a:ext cx="8589640" cy="4680520"/>
          </a:xfrm>
        </p:spPr>
        <p:txBody>
          <a:bodyPr>
            <a:normAutofit/>
          </a:bodyPr>
          <a:lstStyle/>
          <a:p>
            <a:pPr>
              <a:buClr>
                <a:srgbClr val="FF6600"/>
              </a:buClr>
            </a:pPr>
            <a:r>
              <a:rPr lang="de-DE" sz="2000" dirty="0"/>
              <a:t>Herausforderung demografische Entwicklung (2004)</a:t>
            </a:r>
          </a:p>
          <a:p>
            <a:endParaRPr lang="de-DE" sz="2400" dirty="0"/>
          </a:p>
        </p:txBody>
      </p:sp>
      <p:pic>
        <p:nvPicPr>
          <p:cNvPr id="4" name="Grafik 4" descr="spiegel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48642" y="1844824"/>
            <a:ext cx="2971800"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496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88640"/>
            <a:ext cx="8229600" cy="504056"/>
          </a:xfrm>
        </p:spPr>
        <p:txBody>
          <a:bodyPr/>
          <a:lstStyle/>
          <a:p>
            <a:r>
              <a:rPr lang="de-DE" dirty="0"/>
              <a:t>Warum wird Schnittstellengestaltung immer wichtiger? </a:t>
            </a:r>
            <a:endParaRPr lang="de-DE" b="1" dirty="0"/>
          </a:p>
        </p:txBody>
      </p:sp>
      <p:sp>
        <p:nvSpPr>
          <p:cNvPr id="3" name="Inhaltsplatzhalter 2"/>
          <p:cNvSpPr>
            <a:spLocks noGrp="1"/>
          </p:cNvSpPr>
          <p:nvPr>
            <p:ph idx="1"/>
          </p:nvPr>
        </p:nvSpPr>
        <p:spPr>
          <a:xfrm>
            <a:off x="179512" y="1124744"/>
            <a:ext cx="8964488" cy="4680520"/>
          </a:xfrm>
        </p:spPr>
        <p:txBody>
          <a:bodyPr>
            <a:normAutofit/>
          </a:bodyPr>
          <a:lstStyle/>
          <a:p>
            <a:pPr>
              <a:buClr>
                <a:srgbClr val="FF6600"/>
              </a:buClr>
            </a:pPr>
            <a:r>
              <a:rPr lang="de-DE" sz="2000" dirty="0"/>
              <a:t>Herausforderung Personalmangel (2005)</a:t>
            </a:r>
          </a:p>
          <a:p>
            <a:endParaRPr lang="de-DE" sz="2400" dirty="0"/>
          </a:p>
        </p:txBody>
      </p:sp>
      <p:pic>
        <p:nvPicPr>
          <p:cNvPr id="4" name="Grafik 4" descr="spiegel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48642" y="1844824"/>
            <a:ext cx="2971800"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4" descr="spiegel 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67100" y="1776413"/>
            <a:ext cx="2971800"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285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88640"/>
            <a:ext cx="8229600" cy="504056"/>
          </a:xfrm>
        </p:spPr>
        <p:txBody>
          <a:bodyPr/>
          <a:lstStyle/>
          <a:p>
            <a:r>
              <a:rPr lang="de-DE" dirty="0"/>
              <a:t>Argumente für einen Versorgungspfad   </a:t>
            </a:r>
            <a:endParaRPr lang="de-DE" b="1" dirty="0"/>
          </a:p>
        </p:txBody>
      </p:sp>
      <p:sp>
        <p:nvSpPr>
          <p:cNvPr id="3" name="Inhaltsplatzhalter 2"/>
          <p:cNvSpPr>
            <a:spLocks noGrp="1"/>
          </p:cNvSpPr>
          <p:nvPr>
            <p:ph idx="1"/>
          </p:nvPr>
        </p:nvSpPr>
        <p:spPr>
          <a:xfrm>
            <a:off x="467544" y="885650"/>
            <a:ext cx="8507288" cy="4896544"/>
          </a:xfrm>
        </p:spPr>
        <p:txBody>
          <a:bodyPr>
            <a:normAutofit/>
          </a:bodyPr>
          <a:lstStyle/>
          <a:p>
            <a:pPr lvl="0">
              <a:spcBef>
                <a:spcPts val="1800"/>
              </a:spcBef>
            </a:pPr>
            <a:endParaRPr lang="de-DE" sz="1800" dirty="0"/>
          </a:p>
          <a:p>
            <a:pPr>
              <a:buClr>
                <a:srgbClr val="FF6600"/>
              </a:buClr>
              <a:buSzPct val="100000"/>
              <a:buFont typeface="Wingdings" panose="05000000000000000000" pitchFamily="2" charset="2"/>
              <a:buChar char="§"/>
            </a:pPr>
            <a:r>
              <a:rPr lang="de-DE" sz="2000" b="1" dirty="0"/>
              <a:t>Spezifika der Demenz (z.B. mangelnde Auskunftsfähigkeit)</a:t>
            </a:r>
          </a:p>
          <a:p>
            <a:pPr marL="342900" lvl="1" indent="-342900">
              <a:buClr>
                <a:srgbClr val="FF6600"/>
              </a:buClr>
              <a:buSzPct val="100000"/>
              <a:buFont typeface="Wingdings" panose="05000000000000000000" pitchFamily="2" charset="2"/>
              <a:buChar char="§"/>
            </a:pPr>
            <a:endParaRPr lang="de-DE" sz="2400" dirty="0"/>
          </a:p>
          <a:p>
            <a:pPr marL="342900" lvl="1" indent="-342900">
              <a:buClr>
                <a:srgbClr val="FF6600"/>
              </a:buClr>
              <a:buSzPct val="100000"/>
              <a:buFont typeface="Wingdings" panose="05000000000000000000" pitchFamily="2" charset="2"/>
              <a:buChar char="§"/>
            </a:pPr>
            <a:r>
              <a:rPr lang="de-DE" sz="2000" b="1" dirty="0"/>
              <a:t>Komplexer Hilfebedarf (Medizin, Pflege, Betreuung, Alltagshilfen, Reha)</a:t>
            </a:r>
          </a:p>
          <a:p>
            <a:pPr marL="342900" lvl="1" indent="-342900">
              <a:buClr>
                <a:srgbClr val="FF6600"/>
              </a:buClr>
              <a:buSzPct val="100000"/>
              <a:buFont typeface="Wingdings" panose="05000000000000000000" pitchFamily="2" charset="2"/>
              <a:buChar char="§"/>
            </a:pPr>
            <a:endParaRPr lang="de-DE" sz="2000" b="1" dirty="0"/>
          </a:p>
          <a:p>
            <a:pPr marL="342900" lvl="1" indent="-342900">
              <a:buClr>
                <a:srgbClr val="FF6600"/>
              </a:buClr>
              <a:buSzPct val="100000"/>
              <a:buFont typeface="Wingdings" panose="05000000000000000000" pitchFamily="2" charset="2"/>
              <a:buChar char="§"/>
            </a:pPr>
            <a:r>
              <a:rPr lang="de-DE" sz="2000" b="1" dirty="0"/>
              <a:t>Institutionelle Vielfalt  mit vielen Schnittstellen</a:t>
            </a:r>
          </a:p>
          <a:p>
            <a:pPr lvl="1" indent="-381000">
              <a:spcBef>
                <a:spcPts val="600"/>
              </a:spcBef>
              <a:spcAft>
                <a:spcPts val="600"/>
              </a:spcAft>
              <a:buClr>
                <a:srgbClr val="FF6600"/>
              </a:buClr>
            </a:pPr>
            <a:r>
              <a:rPr lang="de-DE" sz="1600" dirty="0"/>
              <a:t>Versorgungssektoren (ambulant, teilstationär, stationär)</a:t>
            </a:r>
          </a:p>
          <a:p>
            <a:pPr lvl="1" indent="-381000">
              <a:spcAft>
                <a:spcPts val="600"/>
              </a:spcAft>
              <a:buClr>
                <a:srgbClr val="FF6600"/>
              </a:buClr>
            </a:pPr>
            <a:r>
              <a:rPr lang="de-DE" sz="1600" dirty="0"/>
              <a:t>Versorgungsbereiche (Prävention, Behandlung, Pflege, Rehabilitation)</a:t>
            </a:r>
          </a:p>
          <a:p>
            <a:pPr lvl="1" indent="-381000">
              <a:spcAft>
                <a:spcPts val="600"/>
              </a:spcAft>
              <a:buClr>
                <a:srgbClr val="FF6600"/>
              </a:buClr>
            </a:pPr>
            <a:r>
              <a:rPr lang="de-DE" sz="1600" dirty="0"/>
              <a:t>Berufsgruppen (Ärzte, Pflegekräfte, Sozialarbeiter/-innen, Therapeut/-innen usw.)</a:t>
            </a:r>
          </a:p>
          <a:p>
            <a:pPr lvl="1" indent="-381000">
              <a:spcAft>
                <a:spcPts val="600"/>
              </a:spcAft>
              <a:buClr>
                <a:srgbClr val="FF6600"/>
              </a:buClr>
            </a:pPr>
            <a:r>
              <a:rPr lang="de-DE" sz="1600" dirty="0"/>
              <a:t>professionelle und nicht-professionelle Versorgung</a:t>
            </a:r>
          </a:p>
          <a:p>
            <a:pPr lvl="1" indent="-381000">
              <a:spcAft>
                <a:spcPts val="600"/>
              </a:spcAft>
              <a:buClr>
                <a:srgbClr val="FF6600"/>
              </a:buClr>
            </a:pPr>
            <a:r>
              <a:rPr lang="de-DE" sz="1600" dirty="0"/>
              <a:t>Kostenträger (SGB V, XI, IX, XII; Länder, Kommunen)</a:t>
            </a:r>
          </a:p>
        </p:txBody>
      </p:sp>
      <p:sp>
        <p:nvSpPr>
          <p:cNvPr id="4" name="Rechteck 3"/>
          <p:cNvSpPr/>
          <p:nvPr/>
        </p:nvSpPr>
        <p:spPr>
          <a:xfrm flipH="1" flipV="1">
            <a:off x="323528" y="188641"/>
            <a:ext cx="1962472" cy="1538883"/>
          </a:xfrm>
          <a:prstGeom prst="rect">
            <a:avLst/>
          </a:prstGeom>
        </p:spPr>
        <p:txBody>
          <a:bodyPr wrap="square">
            <a:spAutoFit/>
          </a:bodyPr>
          <a:lstStyle/>
          <a:p>
            <a:pPr lvl="1">
              <a:lnSpc>
                <a:spcPct val="150000"/>
              </a:lnSpc>
              <a:defRPr/>
            </a:pPr>
            <a:endParaRPr lang="de-DE" dirty="0"/>
          </a:p>
          <a:p>
            <a:pPr lvl="1">
              <a:lnSpc>
                <a:spcPct val="150000"/>
              </a:lnSpc>
              <a:defRPr/>
            </a:pPr>
            <a:endParaRPr lang="de-DE" dirty="0"/>
          </a:p>
          <a:p>
            <a:pPr marL="361950" indent="-361950" algn="ctr">
              <a:buFontTx/>
              <a:buNone/>
              <a:defRPr/>
            </a:pPr>
            <a:r>
              <a:rPr lang="de-DE" dirty="0"/>
              <a:t> </a:t>
            </a:r>
          </a:p>
          <a:p>
            <a:pPr marL="361950" indent="-361950" algn="ctr">
              <a:buFontTx/>
              <a:buNone/>
              <a:defRPr/>
            </a:pPr>
            <a:endParaRPr lang="de-DE" sz="2200" dirty="0"/>
          </a:p>
        </p:txBody>
      </p:sp>
    </p:spTree>
    <p:extLst>
      <p:ext uri="{BB962C8B-B14F-4D97-AF65-F5344CB8AC3E}">
        <p14:creationId xmlns:p14="http://schemas.microsoft.com/office/powerpoint/2010/main" val="81933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88640"/>
            <a:ext cx="8229600" cy="504056"/>
          </a:xfrm>
        </p:spPr>
        <p:txBody>
          <a:bodyPr/>
          <a:lstStyle/>
          <a:p>
            <a:r>
              <a:rPr lang="de-DE" dirty="0"/>
              <a:t>Fragestellungen der Expertise</a:t>
            </a:r>
            <a:endParaRPr lang="de-DE" b="1" dirty="0"/>
          </a:p>
        </p:txBody>
      </p:sp>
      <p:sp>
        <p:nvSpPr>
          <p:cNvPr id="3" name="Inhaltsplatzhalter 2"/>
          <p:cNvSpPr>
            <a:spLocks noGrp="1"/>
          </p:cNvSpPr>
          <p:nvPr>
            <p:ph idx="1"/>
          </p:nvPr>
        </p:nvSpPr>
        <p:spPr>
          <a:xfrm>
            <a:off x="467544" y="908720"/>
            <a:ext cx="8507288" cy="4896544"/>
          </a:xfrm>
        </p:spPr>
        <p:txBody>
          <a:bodyPr>
            <a:normAutofit/>
          </a:bodyPr>
          <a:lstStyle/>
          <a:p>
            <a:pPr lvl="0">
              <a:spcBef>
                <a:spcPts val="1800"/>
              </a:spcBef>
            </a:pPr>
            <a:endParaRPr lang="de-DE" sz="1600" dirty="0"/>
          </a:p>
          <a:p>
            <a:pPr>
              <a:spcBef>
                <a:spcPts val="1800"/>
              </a:spcBef>
              <a:spcAft>
                <a:spcPts val="1200"/>
              </a:spcAft>
              <a:buClr>
                <a:srgbClr val="FF6600"/>
              </a:buClr>
              <a:buSzPct val="100000"/>
              <a:buFont typeface="Wingdings" panose="05000000000000000000" pitchFamily="2" charset="2"/>
              <a:buChar char="§"/>
            </a:pPr>
            <a:r>
              <a:rPr lang="de-DE" sz="2000" dirty="0"/>
              <a:t>Wie verbreitet sind Versorgungspfade Demenz und welche Erfahrungen wurden mit deren Umsetzung gesammelt?</a:t>
            </a:r>
          </a:p>
          <a:p>
            <a:pPr>
              <a:spcBef>
                <a:spcPts val="1800"/>
              </a:spcBef>
              <a:spcAft>
                <a:spcPts val="1200"/>
              </a:spcAft>
              <a:buClr>
                <a:srgbClr val="FF6600"/>
              </a:buClr>
              <a:buSzPct val="100000"/>
              <a:buFont typeface="Wingdings" panose="05000000000000000000" pitchFamily="2" charset="2"/>
              <a:buChar char="§"/>
            </a:pPr>
            <a:endParaRPr lang="de-DE" sz="2000" dirty="0"/>
          </a:p>
          <a:p>
            <a:pPr marL="342900" lvl="1" indent="-342900">
              <a:spcBef>
                <a:spcPts val="1800"/>
              </a:spcBef>
              <a:spcAft>
                <a:spcPts val="1200"/>
              </a:spcAft>
              <a:buClr>
                <a:srgbClr val="FF6600"/>
              </a:buClr>
              <a:buSzPct val="100000"/>
              <a:buFont typeface="Wingdings" panose="05000000000000000000" pitchFamily="2" charset="2"/>
              <a:buChar char="§"/>
            </a:pPr>
            <a:r>
              <a:rPr lang="de-DE" sz="2000" dirty="0"/>
              <a:t>Welcher fachliche Anspruch ist an einen Versorgungspfad Demenz </a:t>
            </a:r>
            <a:br>
              <a:rPr lang="de-DE" sz="2000" dirty="0"/>
            </a:br>
            <a:r>
              <a:rPr lang="de-DE" sz="2000" dirty="0"/>
              <a:t>zu legen?</a:t>
            </a:r>
          </a:p>
          <a:p>
            <a:pPr marL="342900" lvl="1" indent="-342900">
              <a:spcBef>
                <a:spcPts val="1800"/>
              </a:spcBef>
              <a:spcAft>
                <a:spcPts val="1200"/>
              </a:spcAft>
              <a:buClr>
                <a:srgbClr val="FF6600"/>
              </a:buClr>
              <a:buSzPct val="100000"/>
              <a:buFont typeface="Wingdings" panose="05000000000000000000" pitchFamily="2" charset="2"/>
              <a:buChar char="§"/>
            </a:pPr>
            <a:endParaRPr lang="de-DE" sz="2000" dirty="0"/>
          </a:p>
          <a:p>
            <a:pPr marL="342900" lvl="1" indent="-342900">
              <a:spcBef>
                <a:spcPts val="1800"/>
              </a:spcBef>
              <a:spcAft>
                <a:spcPts val="1200"/>
              </a:spcAft>
              <a:buClr>
                <a:srgbClr val="FF6600"/>
              </a:buClr>
              <a:buSzPct val="100000"/>
              <a:buFont typeface="Wingdings" panose="05000000000000000000" pitchFamily="2" charset="2"/>
              <a:buChar char="§"/>
            </a:pPr>
            <a:r>
              <a:rPr lang="de-DE" sz="2000" dirty="0"/>
              <a:t>Welche Forschungslücken bestehen und wo liegen Heraus-forderungen in der praktischen Umsetzung?</a:t>
            </a:r>
          </a:p>
          <a:p>
            <a:pPr marL="373063" lvl="1" indent="0">
              <a:spcAft>
                <a:spcPts val="600"/>
              </a:spcAft>
              <a:buNone/>
            </a:pPr>
            <a:endParaRPr lang="de-DE" sz="1800" dirty="0"/>
          </a:p>
        </p:txBody>
      </p:sp>
      <p:sp>
        <p:nvSpPr>
          <p:cNvPr id="4" name="Rechteck 3"/>
          <p:cNvSpPr/>
          <p:nvPr/>
        </p:nvSpPr>
        <p:spPr>
          <a:xfrm flipH="1" flipV="1">
            <a:off x="323528" y="188641"/>
            <a:ext cx="1962472" cy="1538883"/>
          </a:xfrm>
          <a:prstGeom prst="rect">
            <a:avLst/>
          </a:prstGeom>
        </p:spPr>
        <p:txBody>
          <a:bodyPr wrap="square">
            <a:spAutoFit/>
          </a:bodyPr>
          <a:lstStyle/>
          <a:p>
            <a:pPr lvl="1">
              <a:lnSpc>
                <a:spcPct val="150000"/>
              </a:lnSpc>
              <a:defRPr/>
            </a:pPr>
            <a:endParaRPr lang="de-DE" dirty="0"/>
          </a:p>
          <a:p>
            <a:pPr lvl="1">
              <a:lnSpc>
                <a:spcPct val="150000"/>
              </a:lnSpc>
              <a:defRPr/>
            </a:pPr>
            <a:endParaRPr lang="de-DE" dirty="0"/>
          </a:p>
          <a:p>
            <a:pPr marL="361950" indent="-361950" algn="ctr">
              <a:buFontTx/>
              <a:buNone/>
              <a:defRPr/>
            </a:pPr>
            <a:r>
              <a:rPr lang="de-DE" dirty="0"/>
              <a:t> </a:t>
            </a:r>
          </a:p>
          <a:p>
            <a:pPr marL="361950" indent="-361950" algn="ctr">
              <a:buFontTx/>
              <a:buNone/>
              <a:defRPr/>
            </a:pPr>
            <a:endParaRPr lang="de-DE" sz="2200" dirty="0"/>
          </a:p>
        </p:txBody>
      </p:sp>
    </p:spTree>
    <p:extLst>
      <p:ext uri="{BB962C8B-B14F-4D97-AF65-F5344CB8AC3E}">
        <p14:creationId xmlns:p14="http://schemas.microsoft.com/office/powerpoint/2010/main" val="4034321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88640"/>
            <a:ext cx="8229600" cy="504056"/>
          </a:xfrm>
        </p:spPr>
        <p:txBody>
          <a:bodyPr/>
          <a:lstStyle/>
          <a:p>
            <a:r>
              <a:rPr lang="de-DE" dirty="0"/>
              <a:t>Methodische Umsetzung der Expertise</a:t>
            </a:r>
            <a:endParaRPr lang="de-DE" b="1" dirty="0"/>
          </a:p>
        </p:txBody>
      </p:sp>
      <p:sp>
        <p:nvSpPr>
          <p:cNvPr id="3" name="Inhaltsplatzhalter 2"/>
          <p:cNvSpPr>
            <a:spLocks noGrp="1"/>
          </p:cNvSpPr>
          <p:nvPr>
            <p:ph idx="1"/>
          </p:nvPr>
        </p:nvSpPr>
        <p:spPr>
          <a:xfrm>
            <a:off x="467544" y="822787"/>
            <a:ext cx="8507288" cy="4896544"/>
          </a:xfrm>
        </p:spPr>
        <p:txBody>
          <a:bodyPr>
            <a:normAutofit/>
          </a:bodyPr>
          <a:lstStyle/>
          <a:p>
            <a:pPr lvl="0">
              <a:spcBef>
                <a:spcPts val="1800"/>
              </a:spcBef>
            </a:pPr>
            <a:endParaRPr lang="de-DE" sz="1800" dirty="0"/>
          </a:p>
          <a:p>
            <a:pPr marL="373063" lvl="1" indent="0">
              <a:spcAft>
                <a:spcPts val="600"/>
              </a:spcAft>
              <a:buNone/>
            </a:pPr>
            <a:endParaRPr lang="de-DE" sz="1900" dirty="0"/>
          </a:p>
        </p:txBody>
      </p:sp>
      <p:sp>
        <p:nvSpPr>
          <p:cNvPr id="4" name="Rechteck 3"/>
          <p:cNvSpPr/>
          <p:nvPr/>
        </p:nvSpPr>
        <p:spPr>
          <a:xfrm flipH="1" flipV="1">
            <a:off x="323528" y="188641"/>
            <a:ext cx="1962472" cy="1538883"/>
          </a:xfrm>
          <a:prstGeom prst="rect">
            <a:avLst/>
          </a:prstGeom>
        </p:spPr>
        <p:txBody>
          <a:bodyPr wrap="square">
            <a:spAutoFit/>
          </a:bodyPr>
          <a:lstStyle/>
          <a:p>
            <a:pPr lvl="1">
              <a:lnSpc>
                <a:spcPct val="150000"/>
              </a:lnSpc>
              <a:defRPr/>
            </a:pPr>
            <a:endParaRPr lang="de-DE" dirty="0"/>
          </a:p>
          <a:p>
            <a:pPr lvl="1">
              <a:lnSpc>
                <a:spcPct val="150000"/>
              </a:lnSpc>
              <a:defRPr/>
            </a:pPr>
            <a:endParaRPr lang="de-DE" dirty="0"/>
          </a:p>
          <a:p>
            <a:pPr marL="361950" indent="-361950" algn="ctr">
              <a:buFontTx/>
              <a:buNone/>
              <a:defRPr/>
            </a:pPr>
            <a:r>
              <a:rPr lang="de-DE" dirty="0"/>
              <a:t> </a:t>
            </a:r>
          </a:p>
          <a:p>
            <a:pPr marL="361950" indent="-361950" algn="ctr">
              <a:buFontTx/>
              <a:buNone/>
              <a:defRPr/>
            </a:pPr>
            <a:endParaRPr lang="de-DE" sz="2200" dirty="0"/>
          </a:p>
        </p:txBody>
      </p:sp>
      <p:graphicFrame>
        <p:nvGraphicFramePr>
          <p:cNvPr id="6" name="Tabelle 5">
            <a:extLst>
              <a:ext uri="{FF2B5EF4-FFF2-40B4-BE49-F238E27FC236}">
                <a16:creationId xmlns:a16="http://schemas.microsoft.com/office/drawing/2014/main" id="{72150847-C431-B72A-5423-D4DDBCC5180C}"/>
              </a:ext>
            </a:extLst>
          </p:cNvPr>
          <p:cNvGraphicFramePr>
            <a:graphicFrameLocks noGrp="1"/>
          </p:cNvGraphicFramePr>
          <p:nvPr>
            <p:extLst>
              <p:ext uri="{D42A27DB-BD31-4B8C-83A1-F6EECF244321}">
                <p14:modId xmlns:p14="http://schemas.microsoft.com/office/powerpoint/2010/main" val="3662803898"/>
              </p:ext>
            </p:extLst>
          </p:nvPr>
        </p:nvGraphicFramePr>
        <p:xfrm>
          <a:off x="719572" y="822787"/>
          <a:ext cx="7704855" cy="5364480"/>
        </p:xfrm>
        <a:graphic>
          <a:graphicData uri="http://schemas.openxmlformats.org/drawingml/2006/table">
            <a:tbl>
              <a:tblPr firstRow="1" firstCol="1" bandRow="1">
                <a:tableStyleId>{5C22544A-7EE6-4342-B048-85BDC9FD1C3A}</a:tableStyleId>
              </a:tblPr>
              <a:tblGrid>
                <a:gridCol w="2045273">
                  <a:extLst>
                    <a:ext uri="{9D8B030D-6E8A-4147-A177-3AD203B41FA5}">
                      <a16:colId xmlns:a16="http://schemas.microsoft.com/office/drawing/2014/main" val="3069538949"/>
                    </a:ext>
                  </a:extLst>
                </a:gridCol>
                <a:gridCol w="5659582">
                  <a:extLst>
                    <a:ext uri="{9D8B030D-6E8A-4147-A177-3AD203B41FA5}">
                      <a16:colId xmlns:a16="http://schemas.microsoft.com/office/drawing/2014/main" val="2101766871"/>
                    </a:ext>
                  </a:extLst>
                </a:gridCol>
              </a:tblGrid>
              <a:tr h="0">
                <a:tc>
                  <a:txBody>
                    <a:bodyPr/>
                    <a:lstStyle/>
                    <a:p>
                      <a:pPr algn="l">
                        <a:lnSpc>
                          <a:spcPct val="130000"/>
                        </a:lnSpc>
                      </a:pPr>
                      <a:r>
                        <a:rPr lang="de-DE" sz="1600" dirty="0">
                          <a:effectLst/>
                        </a:rPr>
                        <a:t> </a:t>
                      </a:r>
                    </a:p>
                    <a:p>
                      <a:pPr algn="l">
                        <a:lnSpc>
                          <a:spcPct val="130000"/>
                        </a:lnSpc>
                      </a:pPr>
                      <a:r>
                        <a:rPr lang="de-DE" sz="1600" dirty="0">
                          <a:effectLst/>
                        </a:rPr>
                        <a:t>Verbreitung von </a:t>
                      </a:r>
                      <a:br>
                        <a:rPr lang="de-DE" sz="1600" dirty="0">
                          <a:effectLst/>
                        </a:rPr>
                      </a:br>
                      <a:r>
                        <a:rPr lang="de-DE" sz="1600" dirty="0">
                          <a:effectLst/>
                        </a:rPr>
                        <a:t>Versorgungspfaden</a:t>
                      </a:r>
                    </a:p>
                    <a:p>
                      <a:pPr algn="just">
                        <a:lnSpc>
                          <a:spcPct val="130000"/>
                        </a:lnSpc>
                      </a:pPr>
                      <a:r>
                        <a:rPr lang="de-DE" sz="1600" dirty="0">
                          <a:effectLst/>
                        </a:rPr>
                        <a:t>(10/2022 - 12/2022)</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alpha val="65000"/>
                      </a:schemeClr>
                    </a:solidFill>
                  </a:tcPr>
                </a:tc>
                <a:tc>
                  <a:txBody>
                    <a:bodyPr/>
                    <a:lstStyle/>
                    <a:p>
                      <a:pPr marL="453390" algn="l">
                        <a:lnSpc>
                          <a:spcPct val="100000"/>
                        </a:lnSpc>
                        <a:spcBef>
                          <a:spcPts val="600"/>
                        </a:spcBef>
                        <a:spcAft>
                          <a:spcPts val="600"/>
                        </a:spcAft>
                      </a:pPr>
                      <a:r>
                        <a:rPr lang="de-DE" sz="1400" dirty="0">
                          <a:effectLst/>
                          <a:highlight>
                            <a:srgbClr val="C0C0C0"/>
                          </a:highlight>
                        </a:rPr>
                        <a:t> </a:t>
                      </a:r>
                    </a:p>
                    <a:p>
                      <a:pPr marL="171450" lvl="0" indent="-171450" algn="l">
                        <a:lnSpc>
                          <a:spcPct val="100000"/>
                        </a:lnSpc>
                        <a:spcBef>
                          <a:spcPts val="600"/>
                        </a:spcBef>
                        <a:spcAft>
                          <a:spcPts val="600"/>
                        </a:spcAft>
                        <a:buFont typeface="Arial" panose="020B0604020202020204" pitchFamily="34" charset="0"/>
                        <a:buChar char="•"/>
                      </a:pPr>
                      <a:r>
                        <a:rPr lang="de-DE" sz="1400" b="0" dirty="0">
                          <a:solidFill>
                            <a:schemeClr val="tx1"/>
                          </a:solidFill>
                          <a:effectLst/>
                        </a:rPr>
                        <a:t>Schlagwortgeleitete Onlinerecherche nach bestehenden Pfaden in Deutschland mit der Methode </a:t>
                      </a:r>
                      <a:r>
                        <a:rPr lang="de-DE" sz="1400" b="0" dirty="0" err="1">
                          <a:solidFill>
                            <a:schemeClr val="tx1"/>
                          </a:solidFill>
                          <a:effectLst/>
                        </a:rPr>
                        <a:t>Scoping</a:t>
                      </a:r>
                      <a:r>
                        <a:rPr lang="de-DE" sz="1400" b="0" dirty="0">
                          <a:solidFill>
                            <a:schemeClr val="tx1"/>
                          </a:solidFill>
                          <a:effectLst/>
                        </a:rPr>
                        <a:t> Review</a:t>
                      </a:r>
                    </a:p>
                    <a:p>
                      <a:pPr marL="171450" lvl="0" indent="-171450" algn="l">
                        <a:lnSpc>
                          <a:spcPct val="100000"/>
                        </a:lnSpc>
                        <a:spcBef>
                          <a:spcPts val="600"/>
                        </a:spcBef>
                        <a:spcAft>
                          <a:spcPts val="600"/>
                        </a:spcAft>
                        <a:buFont typeface="Arial" panose="020B0604020202020204" pitchFamily="34" charset="0"/>
                        <a:buChar char="•"/>
                      </a:pPr>
                      <a:r>
                        <a:rPr lang="de-DE" sz="1400" b="0" dirty="0">
                          <a:solidFill>
                            <a:schemeClr val="tx1"/>
                          </a:solidFill>
                          <a:effectLst/>
                        </a:rPr>
                        <a:t>Kurzabfrage zum Verbreitungsgrad bei ausgewählten Stakeholdern</a:t>
                      </a:r>
                    </a:p>
                    <a:p>
                      <a:pPr marL="171450" lvl="0" indent="-171450" algn="l">
                        <a:lnSpc>
                          <a:spcPct val="100000"/>
                        </a:lnSpc>
                        <a:spcBef>
                          <a:spcPts val="600"/>
                        </a:spcBef>
                        <a:spcAft>
                          <a:spcPts val="600"/>
                        </a:spcAft>
                        <a:buFont typeface="Arial" panose="020B0604020202020204" pitchFamily="34" charset="0"/>
                        <a:buChar char="•"/>
                      </a:pPr>
                      <a:r>
                        <a:rPr lang="de-DE" sz="1400" b="0" dirty="0">
                          <a:solidFill>
                            <a:schemeClr val="tx1"/>
                          </a:solidFill>
                          <a:effectLst/>
                        </a:rPr>
                        <a:t>Dokumentenanalyse der aufgefundenen Quellen</a:t>
                      </a:r>
                    </a:p>
                    <a:p>
                      <a:pPr marL="171450" lvl="0" indent="-171450" algn="l">
                        <a:lnSpc>
                          <a:spcPct val="100000"/>
                        </a:lnSpc>
                        <a:spcBef>
                          <a:spcPts val="600"/>
                        </a:spcBef>
                        <a:spcAft>
                          <a:spcPts val="600"/>
                        </a:spcAft>
                        <a:buFont typeface="Arial" panose="020B0604020202020204" pitchFamily="34" charset="0"/>
                        <a:buChar char="•"/>
                      </a:pPr>
                      <a:r>
                        <a:rPr lang="de-DE" sz="1400" b="0" dirty="0">
                          <a:solidFill>
                            <a:schemeClr val="tx1"/>
                          </a:solidFill>
                          <a:effectLst/>
                        </a:rPr>
                        <a:t>Aufbereitung der Ergebnisse entlang der aufgelisteten Fragestellungen</a:t>
                      </a:r>
                    </a:p>
                    <a:p>
                      <a:pPr marL="453390" algn="l">
                        <a:lnSpc>
                          <a:spcPct val="100000"/>
                        </a:lnSpc>
                        <a:spcBef>
                          <a:spcPts val="600"/>
                        </a:spcBef>
                        <a:spcAft>
                          <a:spcPts val="600"/>
                        </a:spcAft>
                      </a:pPr>
                      <a:r>
                        <a:rPr lang="de-DE" sz="1400" dirty="0">
                          <a:effectLst/>
                        </a:rPr>
                        <a:t> </a:t>
                      </a:r>
                      <a:endParaRPr lang="de-D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alpha val="56000"/>
                      </a:schemeClr>
                    </a:solidFill>
                  </a:tcPr>
                </a:tc>
                <a:extLst>
                  <a:ext uri="{0D108BD9-81ED-4DB2-BD59-A6C34878D82A}">
                    <a16:rowId xmlns:a16="http://schemas.microsoft.com/office/drawing/2014/main" val="2943577489"/>
                  </a:ext>
                </a:extLst>
              </a:tr>
              <a:tr h="0">
                <a:tc>
                  <a:txBody>
                    <a:bodyPr/>
                    <a:lstStyle/>
                    <a:p>
                      <a:pPr algn="l">
                        <a:lnSpc>
                          <a:spcPct val="130000"/>
                        </a:lnSpc>
                      </a:pPr>
                      <a:r>
                        <a:rPr lang="de-DE" sz="1600" dirty="0">
                          <a:effectLst/>
                        </a:rPr>
                        <a:t> </a:t>
                      </a:r>
                    </a:p>
                    <a:p>
                      <a:pPr algn="l">
                        <a:lnSpc>
                          <a:spcPct val="130000"/>
                        </a:lnSpc>
                      </a:pPr>
                      <a:r>
                        <a:rPr lang="de-DE" sz="1600" dirty="0">
                          <a:effectLst/>
                        </a:rPr>
                        <a:t>Idealtypus </a:t>
                      </a:r>
                      <a:br>
                        <a:rPr lang="de-DE" sz="1600" dirty="0">
                          <a:effectLst/>
                        </a:rPr>
                      </a:br>
                      <a:r>
                        <a:rPr lang="de-DE" sz="1600" dirty="0">
                          <a:effectLst/>
                        </a:rPr>
                        <a:t>Versorgungspfad</a:t>
                      </a:r>
                      <a:br>
                        <a:rPr lang="de-DE" sz="1600" dirty="0">
                          <a:effectLst/>
                        </a:rPr>
                      </a:br>
                      <a:r>
                        <a:rPr lang="de-DE" sz="1600" dirty="0">
                          <a:effectLst/>
                        </a:rPr>
                        <a:t>(10/2022 - 12/2022)</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alpha val="65000"/>
                      </a:schemeClr>
                    </a:solidFill>
                  </a:tcPr>
                </a:tc>
                <a:tc>
                  <a:txBody>
                    <a:bodyPr/>
                    <a:lstStyle/>
                    <a:p>
                      <a:pPr marL="453390" algn="l">
                        <a:lnSpc>
                          <a:spcPct val="100000"/>
                        </a:lnSpc>
                        <a:spcBef>
                          <a:spcPts val="600"/>
                        </a:spcBef>
                        <a:spcAft>
                          <a:spcPts val="600"/>
                        </a:spcAft>
                      </a:pPr>
                      <a:r>
                        <a:rPr lang="de-DE" sz="1400" dirty="0">
                          <a:effectLst/>
                        </a:rPr>
                        <a:t> </a:t>
                      </a:r>
                    </a:p>
                    <a:p>
                      <a:pPr marL="171450" lvl="0" indent="-171450" algn="l">
                        <a:lnSpc>
                          <a:spcPct val="100000"/>
                        </a:lnSpc>
                        <a:spcBef>
                          <a:spcPts val="600"/>
                        </a:spcBef>
                        <a:spcAft>
                          <a:spcPts val="600"/>
                        </a:spcAft>
                        <a:buFont typeface="Arial" panose="020B0604020202020204" pitchFamily="34" charset="0"/>
                        <a:buChar char="•"/>
                      </a:pPr>
                      <a:r>
                        <a:rPr lang="de-DE" sz="1400" dirty="0">
                          <a:effectLst/>
                        </a:rPr>
                        <a:t>Exemplarische schlagwortgeleitete Recherche in relevanten und zugänglichen Literatur-Datenbank und Auswertung bestehender Erfahrungen mit der Methode </a:t>
                      </a:r>
                      <a:r>
                        <a:rPr lang="de-DE" sz="1400" dirty="0" err="1">
                          <a:effectLst/>
                        </a:rPr>
                        <a:t>Scoping</a:t>
                      </a:r>
                      <a:r>
                        <a:rPr lang="de-DE" sz="1400" dirty="0">
                          <a:effectLst/>
                        </a:rPr>
                        <a:t> Review</a:t>
                      </a:r>
                    </a:p>
                    <a:p>
                      <a:pPr marL="171450" lvl="0" indent="-171450" algn="l">
                        <a:lnSpc>
                          <a:spcPct val="100000"/>
                        </a:lnSpc>
                        <a:spcBef>
                          <a:spcPts val="600"/>
                        </a:spcBef>
                        <a:spcAft>
                          <a:spcPts val="600"/>
                        </a:spcAft>
                        <a:buFont typeface="Arial" panose="020B0604020202020204" pitchFamily="34" charset="0"/>
                        <a:buChar char="•"/>
                      </a:pPr>
                      <a:r>
                        <a:rPr lang="de-DE" sz="1400" dirty="0">
                          <a:effectLst/>
                        </a:rPr>
                        <a:t>Auswertung fachlicher Standards im Hinblick auf ihre Nutzbarkeit für den Versorgungspfad Demenz</a:t>
                      </a:r>
                    </a:p>
                    <a:p>
                      <a:pPr marL="171450" lvl="0" indent="-171450" algn="l">
                        <a:lnSpc>
                          <a:spcPct val="100000"/>
                        </a:lnSpc>
                        <a:spcBef>
                          <a:spcPts val="600"/>
                        </a:spcBef>
                        <a:spcAft>
                          <a:spcPts val="600"/>
                        </a:spcAft>
                        <a:buFont typeface="Arial" panose="020B0604020202020204" pitchFamily="34" charset="0"/>
                        <a:buChar char="•"/>
                      </a:pPr>
                      <a:r>
                        <a:rPr lang="de-DE" sz="1400" dirty="0">
                          <a:effectLst/>
                        </a:rPr>
                        <a:t>Interviews mit ausgewählten Stakeholdern</a:t>
                      </a:r>
                    </a:p>
                    <a:p>
                      <a:pPr marL="171450" lvl="0" indent="-171450" algn="l">
                        <a:lnSpc>
                          <a:spcPct val="100000"/>
                        </a:lnSpc>
                        <a:spcBef>
                          <a:spcPts val="600"/>
                        </a:spcBef>
                        <a:spcAft>
                          <a:spcPts val="600"/>
                        </a:spcAft>
                        <a:buFont typeface="Arial" panose="020B0604020202020204" pitchFamily="34" charset="0"/>
                        <a:buChar char="•"/>
                      </a:pPr>
                      <a:r>
                        <a:rPr lang="de-DE" sz="1400" dirty="0">
                          <a:effectLst/>
                        </a:rPr>
                        <a:t>Aufbereitung der Ergebnisse entlang der aufgelisteten Fragestellungen</a:t>
                      </a:r>
                    </a:p>
                    <a:p>
                      <a:pPr marL="453390" algn="l">
                        <a:lnSpc>
                          <a:spcPct val="100000"/>
                        </a:lnSpc>
                        <a:spcBef>
                          <a:spcPts val="600"/>
                        </a:spcBef>
                        <a:spcAft>
                          <a:spcPts val="600"/>
                        </a:spcAft>
                      </a:pPr>
                      <a:r>
                        <a:rPr lang="de-DE" sz="1400" dirty="0">
                          <a:effectLst/>
                        </a:rPr>
                        <a:t> </a:t>
                      </a:r>
                      <a:endParaRPr lang="de-D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alpha val="56000"/>
                      </a:schemeClr>
                    </a:solidFill>
                  </a:tcPr>
                </a:tc>
                <a:extLst>
                  <a:ext uri="{0D108BD9-81ED-4DB2-BD59-A6C34878D82A}">
                    <a16:rowId xmlns:a16="http://schemas.microsoft.com/office/drawing/2014/main" val="1394248716"/>
                  </a:ext>
                </a:extLst>
              </a:tr>
            </a:tbl>
          </a:graphicData>
        </a:graphic>
      </p:graphicFrame>
    </p:spTree>
    <p:extLst>
      <p:ext uri="{BB962C8B-B14F-4D97-AF65-F5344CB8AC3E}">
        <p14:creationId xmlns:p14="http://schemas.microsoft.com/office/powerpoint/2010/main" val="86609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2BE64DC1-F8B2-4ABB-81D4-696B85FFCD6E}"/>
              </a:ext>
            </a:extLst>
          </p:cNvPr>
          <p:cNvSpPr>
            <a:spLocks noGrp="1"/>
          </p:cNvSpPr>
          <p:nvPr>
            <p:ph idx="4294967295"/>
          </p:nvPr>
        </p:nvSpPr>
        <p:spPr>
          <a:xfrm>
            <a:off x="0" y="962758"/>
            <a:ext cx="8229600" cy="3656134"/>
          </a:xfrm>
        </p:spPr>
        <p:txBody>
          <a:bodyPr/>
          <a:lstStyle/>
          <a:p>
            <a:pPr marL="0" indent="0">
              <a:buNone/>
              <a:defRPr/>
            </a:pPr>
            <a:r>
              <a:rPr lang="de-DE" sz="738" dirty="0"/>
              <a:t>                            </a:t>
            </a:r>
          </a:p>
          <a:p>
            <a:pPr>
              <a:defRPr/>
            </a:pPr>
            <a:endParaRPr lang="de-DE" sz="1662" dirty="0"/>
          </a:p>
          <a:p>
            <a:pPr>
              <a:defRPr/>
            </a:pPr>
            <a:endParaRPr lang="de-DE" sz="1662" dirty="0"/>
          </a:p>
          <a:p>
            <a:pPr marL="0" indent="0">
              <a:buNone/>
              <a:defRPr/>
            </a:pPr>
            <a:r>
              <a:rPr lang="de-DE" sz="1662" dirty="0"/>
              <a:t> </a:t>
            </a:r>
          </a:p>
        </p:txBody>
      </p:sp>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53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Agenda</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123092" y="1101969"/>
            <a:ext cx="8768862" cy="388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Hintergrund, Ziele und Methoden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b="1" dirty="0">
                <a:solidFill>
                  <a:schemeClr val="tx1"/>
                </a:solidFill>
                <a:latin typeface="+mn-lt"/>
              </a:rPr>
              <a:t>Ausgewählte Ergebnisse aus dem Scoping Review</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Ausgewählte Ergebnisse aus Interviews mit Stakeholdern</a:t>
            </a:r>
          </a:p>
          <a:p>
            <a:pPr eaLnBrk="1" hangingPunct="1">
              <a:lnSpc>
                <a:spcPct val="120000"/>
              </a:lnSpc>
              <a:spcBef>
                <a:spcPts val="3600"/>
              </a:spcBef>
              <a:spcAft>
                <a:spcPts val="0"/>
              </a:spcAft>
              <a:buClr>
                <a:srgbClr val="FF6600"/>
              </a:buClr>
              <a:buSzPct val="100000"/>
              <a:buFont typeface="Wingdings" panose="05000000000000000000" pitchFamily="2" charset="2"/>
              <a:buChar char="§"/>
            </a:pPr>
            <a:r>
              <a:rPr lang="de-DE" altLang="de-DE" sz="2000" dirty="0">
                <a:solidFill>
                  <a:schemeClr val="tx1"/>
                </a:solidFill>
                <a:latin typeface="+mn-lt"/>
              </a:rPr>
              <a:t>Empfehlungen aus der Expertise</a:t>
            </a:r>
          </a:p>
          <a:p>
            <a:pPr marL="0" indent="0" eaLnBrk="1" hangingPunct="1">
              <a:lnSpc>
                <a:spcPct val="120000"/>
              </a:lnSpc>
              <a:spcBef>
                <a:spcPts val="800"/>
              </a:spcBef>
              <a:spcAft>
                <a:spcPts val="0"/>
              </a:spcAft>
              <a:buClr>
                <a:srgbClr val="FF6600"/>
              </a:buClr>
              <a:buSzPct val="100000"/>
              <a:buNone/>
            </a:pPr>
            <a:endParaRPr lang="de-DE" altLang="de-DE" sz="2000" dirty="0">
              <a:solidFill>
                <a:schemeClr val="tx1"/>
              </a:solidFill>
              <a:latin typeface="+mn-lt"/>
            </a:endParaRPr>
          </a:p>
          <a:p>
            <a:pPr eaLnBrk="1" hangingPunct="1">
              <a:spcBef>
                <a:spcPts val="600"/>
              </a:spcBef>
              <a:spcAft>
                <a:spcPts val="1200"/>
              </a:spcAft>
              <a:buBlip>
                <a:blip r:embed="rId2"/>
              </a:buBlip>
            </a:pPr>
            <a:endParaRPr lang="de-DE" altLang="de-DE" sz="1800" dirty="0"/>
          </a:p>
        </p:txBody>
      </p:sp>
    </p:spTree>
    <p:extLst>
      <p:ext uri="{BB962C8B-B14F-4D97-AF65-F5344CB8AC3E}">
        <p14:creationId xmlns:p14="http://schemas.microsoft.com/office/powerpoint/2010/main" val="15227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hteck 6">
            <a:extLst>
              <a:ext uri="{FF2B5EF4-FFF2-40B4-BE49-F238E27FC236}">
                <a16:creationId xmlns:a16="http://schemas.microsoft.com/office/drawing/2014/main" id="{80E91B57-4634-489E-8C56-EA45266B04BE}"/>
              </a:ext>
            </a:extLst>
          </p:cNvPr>
          <p:cNvSpPr>
            <a:spLocks noChangeArrowheads="1"/>
          </p:cNvSpPr>
          <p:nvPr/>
        </p:nvSpPr>
        <p:spPr bwMode="auto">
          <a:xfrm>
            <a:off x="140763" y="-11605"/>
            <a:ext cx="927148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spcBef>
                <a:spcPct val="0"/>
              </a:spcBef>
              <a:buFontTx/>
              <a:buNone/>
            </a:pPr>
            <a:r>
              <a:rPr lang="de-DE" altLang="de-DE" sz="2200" b="1" dirty="0">
                <a:solidFill>
                  <a:schemeClr val="tx1"/>
                </a:solidFill>
                <a:latin typeface="+mn-lt"/>
              </a:rPr>
              <a:t>Vorgehen bei der Literaturrecherche</a:t>
            </a:r>
          </a:p>
        </p:txBody>
      </p:sp>
      <p:sp>
        <p:nvSpPr>
          <p:cNvPr id="16389" name="Rechteck 7">
            <a:extLst>
              <a:ext uri="{FF2B5EF4-FFF2-40B4-BE49-F238E27FC236}">
                <a16:creationId xmlns:a16="http://schemas.microsoft.com/office/drawing/2014/main" id="{EAEB6718-3A99-448C-9D94-86E0BDADED77}"/>
              </a:ext>
            </a:extLst>
          </p:cNvPr>
          <p:cNvSpPr>
            <a:spLocks noChangeArrowheads="1"/>
          </p:cNvSpPr>
          <p:nvPr/>
        </p:nvSpPr>
        <p:spPr bwMode="auto">
          <a:xfrm>
            <a:off x="5076056" y="896925"/>
            <a:ext cx="3815898" cy="2077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spcBef>
                <a:spcPct val="20000"/>
              </a:spcBef>
              <a:buChar char="•"/>
              <a:defRPr sz="3200">
                <a:solidFill>
                  <a:srgbClr val="333399"/>
                </a:solidFill>
                <a:latin typeface="Lucida Sans Unicode" panose="020B0602030504020204" pitchFamily="34" charset="0"/>
              </a:defRPr>
            </a:lvl1pPr>
            <a:lvl2pPr marL="742950" indent="-285750" eaLnBrk="0" hangingPunct="0">
              <a:spcBef>
                <a:spcPct val="20000"/>
              </a:spcBef>
              <a:buChar char="–"/>
              <a:defRPr sz="2800">
                <a:solidFill>
                  <a:srgbClr val="333399"/>
                </a:solidFill>
                <a:latin typeface="Lucida Sans Unicode" panose="020B0602030504020204" pitchFamily="34" charset="0"/>
              </a:defRPr>
            </a:lvl2pPr>
            <a:lvl3pPr marL="1143000" indent="-228600" eaLnBrk="0" hangingPunct="0">
              <a:spcBef>
                <a:spcPct val="20000"/>
              </a:spcBef>
              <a:buChar char="•"/>
              <a:defRPr sz="2400">
                <a:solidFill>
                  <a:srgbClr val="333399"/>
                </a:solidFill>
                <a:latin typeface="Lucida Sans Unicode" panose="020B0602030504020204" pitchFamily="34" charset="0"/>
              </a:defRPr>
            </a:lvl3pPr>
            <a:lvl4pPr marL="1600200" indent="-228600" eaLnBrk="0" hangingPunct="0">
              <a:spcBef>
                <a:spcPct val="20000"/>
              </a:spcBef>
              <a:buChar char="–"/>
              <a:defRPr sz="2000">
                <a:solidFill>
                  <a:srgbClr val="333399"/>
                </a:solidFill>
                <a:latin typeface="Lucida Sans Unicode" panose="020B0602030504020204" pitchFamily="34" charset="0"/>
              </a:defRPr>
            </a:lvl4pPr>
            <a:lvl5pPr marL="2057400" indent="-228600" eaLnBrk="0" hangingPunct="0">
              <a:spcBef>
                <a:spcPct val="20000"/>
              </a:spcBef>
              <a:buChar char="»"/>
              <a:defRPr sz="2000">
                <a:solidFill>
                  <a:srgbClr val="333399"/>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333399"/>
                </a:solidFill>
                <a:latin typeface="Lucida Sans Unicode" panose="020B0602030504020204" pitchFamily="34" charset="0"/>
              </a:defRPr>
            </a:lvl9pPr>
          </a:lstStyle>
          <a:p>
            <a:pPr eaLnBrk="1" hangingPunct="1">
              <a:lnSpc>
                <a:spcPct val="100000"/>
              </a:lnSpc>
              <a:spcBef>
                <a:spcPts val="600"/>
              </a:spcBef>
              <a:spcAft>
                <a:spcPts val="0"/>
              </a:spcAft>
              <a:buClr>
                <a:srgbClr val="FF6600"/>
              </a:buClr>
              <a:buSzPct val="100000"/>
              <a:buFont typeface="Wingdings" panose="05000000000000000000" pitchFamily="2" charset="2"/>
              <a:buChar char="§"/>
            </a:pPr>
            <a:r>
              <a:rPr lang="en-US" altLang="de-DE" sz="2000" dirty="0">
                <a:solidFill>
                  <a:schemeClr val="tx1"/>
                </a:solidFill>
                <a:latin typeface="+mn-lt"/>
              </a:rPr>
              <a:t>Medline</a:t>
            </a:r>
          </a:p>
          <a:p>
            <a:pPr lvl="1" eaLnBrk="1" hangingPunct="1">
              <a:lnSpc>
                <a:spcPct val="10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dementia[MeSH Major Topic]</a:t>
            </a:r>
          </a:p>
          <a:p>
            <a:pPr lvl="1" eaLnBrk="1" hangingPunct="1">
              <a:lnSpc>
                <a:spcPct val="10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care pathway[Title/Abstract]</a:t>
            </a:r>
          </a:p>
          <a:p>
            <a:pPr lvl="1" eaLnBrk="1" hangingPunct="1">
              <a:lnSpc>
                <a:spcPct val="10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Versorgungspfad[Title/Abstract]</a:t>
            </a:r>
          </a:p>
          <a:p>
            <a:pPr lvl="1" eaLnBrk="1" hangingPunct="1">
              <a:lnSpc>
                <a:spcPct val="10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care pathway[Other Term])</a:t>
            </a:r>
          </a:p>
          <a:p>
            <a:pPr lvl="1" eaLnBrk="1" hangingPunct="1">
              <a:lnSpc>
                <a:spcPct val="100000"/>
              </a:lnSpc>
              <a:spcBef>
                <a:spcPts val="600"/>
              </a:spcBef>
              <a:spcAft>
                <a:spcPts val="0"/>
              </a:spcAft>
              <a:buClr>
                <a:srgbClr val="FF6600"/>
              </a:buClr>
              <a:buSzPct val="100000"/>
              <a:buFont typeface="Symbol" panose="05050102010706020507" pitchFamily="18" charset="2"/>
              <a:buChar char="-"/>
            </a:pPr>
            <a:r>
              <a:rPr lang="en-US" altLang="de-DE" sz="1600" dirty="0">
                <a:solidFill>
                  <a:schemeClr val="tx1"/>
                </a:solidFill>
                <a:latin typeface="+mn-lt"/>
              </a:rPr>
              <a:t>Versorgungspfad[Other Term]</a:t>
            </a:r>
            <a:endParaRPr lang="de-DE" altLang="de-DE" sz="1100" dirty="0"/>
          </a:p>
        </p:txBody>
      </p:sp>
      <p:pic>
        <p:nvPicPr>
          <p:cNvPr id="3" name="Grafik 2"/>
          <p:cNvPicPr>
            <a:picLocks noChangeAspect="1"/>
          </p:cNvPicPr>
          <p:nvPr/>
        </p:nvPicPr>
        <p:blipFill>
          <a:blip r:embed="rId2"/>
          <a:stretch>
            <a:fillRect/>
          </a:stretch>
        </p:blipFill>
        <p:spPr>
          <a:xfrm>
            <a:off x="178538" y="1491996"/>
            <a:ext cx="5616085" cy="4680520"/>
          </a:xfrm>
          <a:prstGeom prst="rect">
            <a:avLst/>
          </a:prstGeom>
        </p:spPr>
      </p:pic>
    </p:spTree>
    <p:extLst>
      <p:ext uri="{BB962C8B-B14F-4D97-AF65-F5344CB8AC3E}">
        <p14:creationId xmlns:p14="http://schemas.microsoft.com/office/powerpoint/2010/main" val="2425621719"/>
      </p:ext>
    </p:extLst>
  </p:cSld>
  <p:clrMapOvr>
    <a:masterClrMapping/>
  </p:clrMapOvr>
</p:sld>
</file>

<file path=ppt/theme/theme1.xml><?xml version="1.0" encoding="utf-8"?>
<a:theme xmlns:a="http://schemas.openxmlformats.org/drawingml/2006/main" name="HBS Technik und Pflege iso-KDA">
  <a:themeElements>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fontScheme name="Angebotspräsentation PINGUIN begleit Evaluation 2008 10 23 FV 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3366FF">
            <a:alpha val="24001"/>
          </a:srgbClr>
        </a:solidFill>
        <a:ln w="9525" cap="flat" cmpd="sng" algn="ctr">
          <a:solidFill>
            <a:srgbClr val="0000FF"/>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100" b="1" i="0" u="none" strike="noStrike" cap="none" normalizeH="0" baseline="0" smtClean="0">
            <a:ln>
              <a:noFill/>
            </a:ln>
            <a:solidFill>
              <a:srgbClr val="000000"/>
            </a:solidFill>
            <a:effectLst/>
            <a:latin typeface="Arial" charset="0"/>
          </a:defRPr>
        </a:defPPr>
      </a:lstStyle>
    </a:lnDef>
  </a:objectDefaults>
  <a:extraClrSchemeLst>
    <a:extraClrScheme>
      <a:clrScheme name="Angebotspräsentation PINGUIN begleit Evaluation 2008 10 23 FV 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gebotspräsentation PINGUIN begleit Evaluation 2008 10 23 FV 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8">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E30054"/>
        </a:folHlink>
      </a:clrScheme>
      <a:clrMap bg1="lt1" tx1="dk1" bg2="lt2" tx2="dk2" accent1="accent1" accent2="accent2" accent3="accent3" accent4="accent4" accent5="accent5" accent6="accent6" hlink="hlink" folHlink="folHlink"/>
    </a:extraClrScheme>
    <a:extraClrScheme>
      <a:clrScheme name="Angebotspräsentation PINGUIN begleit Evaluation 2008 10 23 FV 1 9">
        <a:dk1>
          <a:srgbClr val="000000"/>
        </a:dk1>
        <a:lt1>
          <a:srgbClr val="FFFFFF"/>
        </a:lt1>
        <a:dk2>
          <a:srgbClr val="000000"/>
        </a:dk2>
        <a:lt2>
          <a:srgbClr val="808080"/>
        </a:lt2>
        <a:accent1>
          <a:srgbClr val="003994"/>
        </a:accent1>
        <a:accent2>
          <a:srgbClr val="F69300"/>
        </a:accent2>
        <a:accent3>
          <a:srgbClr val="FFFFFF"/>
        </a:accent3>
        <a:accent4>
          <a:srgbClr val="000000"/>
        </a:accent4>
        <a:accent5>
          <a:srgbClr val="AAAEC8"/>
        </a:accent5>
        <a:accent6>
          <a:srgbClr val="DF8500"/>
        </a:accent6>
        <a:hlink>
          <a:srgbClr val="008B2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1310</Words>
  <Application>Microsoft Office PowerPoint</Application>
  <PresentationFormat>Bildschirmpräsentation (4:3)</PresentationFormat>
  <Paragraphs>222</Paragraphs>
  <Slides>22</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Lucida Sans Unicode</vt:lpstr>
      <vt:lpstr>Symbol</vt:lpstr>
      <vt:lpstr>Wingdings</vt:lpstr>
      <vt:lpstr>HBS Technik und Pflege iso-KDA</vt:lpstr>
      <vt:lpstr>       Umsetzung von Versorgungspfaden Demenz   Impulsvortrag zur Expertise   Dr. Sabine Kirchen-Peters Prof. Dr. Jürgen Stausberg   Workshop Versorgungspfad, 16. Mai 2023 </vt:lpstr>
      <vt:lpstr>PowerPoint-Präsentation</vt:lpstr>
      <vt:lpstr>Warum wird Schnittstellengestaltung immer wichtiger? </vt:lpstr>
      <vt:lpstr>Warum wird Schnittstellengestaltung immer wichtiger? </vt:lpstr>
      <vt:lpstr>Argumente für einen Versorgungspfad   </vt:lpstr>
      <vt:lpstr>Fragestellungen der Expertise</vt:lpstr>
      <vt:lpstr>Methodische Umsetzung der Expertise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Kontakt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2023-05-08T07:31:38Z</dcterms:created>
  <dcterms:modified xsi:type="dcterms:W3CDTF">2023-05-15T10:58:36Z</dcterms:modified>
</cp:coreProperties>
</file>